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4"/>
  </p:notesMasterIdLst>
  <p:sldIdLst>
    <p:sldId id="256" r:id="rId2"/>
    <p:sldId id="260" r:id="rId3"/>
    <p:sldId id="276" r:id="rId4"/>
    <p:sldId id="275" r:id="rId5"/>
    <p:sldId id="277" r:id="rId6"/>
    <p:sldId id="278" r:id="rId7"/>
    <p:sldId id="279" r:id="rId8"/>
    <p:sldId id="280" r:id="rId9"/>
    <p:sldId id="285" r:id="rId10"/>
    <p:sldId id="281" r:id="rId11"/>
    <p:sldId id="282" r:id="rId12"/>
    <p:sldId id="283" r:id="rId13"/>
    <p:sldId id="284" r:id="rId14"/>
    <p:sldId id="288" r:id="rId15"/>
    <p:sldId id="286" r:id="rId16"/>
    <p:sldId id="287"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7" r:id="rId33"/>
    <p:sldId id="308" r:id="rId34"/>
    <p:sldId id="309" r:id="rId35"/>
    <p:sldId id="310" r:id="rId36"/>
    <p:sldId id="313" r:id="rId37"/>
    <p:sldId id="311" r:id="rId38"/>
    <p:sldId id="312" r:id="rId39"/>
    <p:sldId id="304" r:id="rId40"/>
    <p:sldId id="305" r:id="rId41"/>
    <p:sldId id="306" r:id="rId42"/>
    <p:sldId id="274"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Roboto" panose="020B0604020202020204"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5T23:14:53.93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1,'1172'0,"-1155"0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5T23:14:57.69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0,'794'0,"-777"0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5T23:15:04.24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0,'378'0,"-363"1,0 1,26 5,26 3,326-9,-191-2,-185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74a7866486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74a7866486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74a7866486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74a786648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93167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76982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93604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74a7866486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74a7866486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olistbr/brazilian-ecommerce?resource=download"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postgresql.org/docs/current/functions-datetime.html" TargetMode="External"/><Relationship Id="rId2" Type="http://schemas.openxmlformats.org/officeDocument/2006/relationships/hyperlink" Target="https://www.timescale.com/blog/postgresql-vs-python-for-data-cleaning-a-guide/" TargetMode="External"/><Relationship Id="rId1" Type="http://schemas.openxmlformats.org/officeDocument/2006/relationships/slideLayout" Target="../slideLayouts/slideLayout3.xml"/><Relationship Id="rId4" Type="http://schemas.openxmlformats.org/officeDocument/2006/relationships/hyperlink" Target="https://www.postgresqltutorial.com/import-csv-file-into-posgresql-table/"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customXml" Target="../ink/ink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383788" y="935831"/>
            <a:ext cx="8222100" cy="10924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600" dirty="0">
                <a:latin typeface="Calibri" panose="020F0502020204030204" pitchFamily="34" charset="0"/>
                <a:cs typeface="Calibri" panose="020F0502020204030204" pitchFamily="34" charset="0"/>
              </a:rPr>
              <a:t>DATA WAREHOUSING</a:t>
            </a:r>
          </a:p>
        </p:txBody>
      </p:sp>
      <p:sp>
        <p:nvSpPr>
          <p:cNvPr id="86" name="Google Shape;86;p13"/>
          <p:cNvSpPr txBox="1">
            <a:spLocks noGrp="1"/>
          </p:cNvSpPr>
          <p:nvPr>
            <p:ph type="subTitle" idx="1"/>
          </p:nvPr>
        </p:nvSpPr>
        <p:spPr>
          <a:xfrm>
            <a:off x="460950" y="1951532"/>
            <a:ext cx="8222100" cy="43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lang="en" sz="1600" dirty="0"/>
          </a:p>
          <a:p>
            <a:pPr marL="0" lvl="0" indent="0" algn="r" rtl="0">
              <a:spcBef>
                <a:spcPts val="0"/>
              </a:spcBef>
              <a:spcAft>
                <a:spcPts val="0"/>
              </a:spcAft>
              <a:buNone/>
            </a:pPr>
            <a:endParaRPr lang="en" sz="1600" dirty="0"/>
          </a:p>
          <a:p>
            <a:pPr marL="0" lvl="0" indent="0" algn="r" rtl="0">
              <a:spcBef>
                <a:spcPts val="0"/>
              </a:spcBef>
              <a:spcAft>
                <a:spcPts val="0"/>
              </a:spcAft>
              <a:buNone/>
            </a:pPr>
            <a:endParaRPr lang="en" sz="1600" dirty="0"/>
          </a:p>
          <a:p>
            <a:pPr marL="0" lvl="0" indent="0" algn="r" rtl="0">
              <a:spcBef>
                <a:spcPts val="0"/>
              </a:spcBef>
              <a:spcAft>
                <a:spcPts val="0"/>
              </a:spcAft>
              <a:buNone/>
            </a:pPr>
            <a:endParaRPr lang="en" sz="1800" dirty="0">
              <a:latin typeface="Calibri" panose="020F0502020204030204" pitchFamily="34" charset="0"/>
              <a:cs typeface="Calibri" panose="020F0502020204030204" pitchFamily="34" charset="0"/>
            </a:endParaRPr>
          </a:p>
          <a:p>
            <a:pPr marL="0" lvl="0" indent="0" algn="r" rtl="0">
              <a:spcBef>
                <a:spcPts val="0"/>
              </a:spcBef>
              <a:spcAft>
                <a:spcPts val="0"/>
              </a:spcAft>
              <a:buNone/>
            </a:pPr>
            <a:endParaRPr lang="en" sz="1800" dirty="0">
              <a:latin typeface="Calibri" panose="020F0502020204030204" pitchFamily="34" charset="0"/>
              <a:cs typeface="Calibri" panose="020F0502020204030204" pitchFamily="34" charset="0"/>
            </a:endParaRPr>
          </a:p>
          <a:p>
            <a:pPr marL="0" lvl="0" indent="0" algn="r" rtl="0">
              <a:spcBef>
                <a:spcPts val="0"/>
              </a:spcBef>
              <a:spcAft>
                <a:spcPts val="0"/>
              </a:spcAft>
              <a:buNone/>
            </a:pPr>
            <a:r>
              <a:rPr lang="en" sz="1800" dirty="0">
                <a:latin typeface="Calibri" panose="020F0502020204030204" pitchFamily="34" charset="0"/>
                <a:cs typeface="Calibri" panose="020F0502020204030204" pitchFamily="34" charset="0"/>
              </a:rPr>
              <a:t>-Heena Rijhwani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532B2-3EA9-5696-06B1-ECBF36BE9DD1}"/>
              </a:ext>
            </a:extLst>
          </p:cNvPr>
          <p:cNvSpPr>
            <a:spLocks noGrp="1"/>
          </p:cNvSpPr>
          <p:nvPr>
            <p:ph type="title"/>
          </p:nvPr>
        </p:nvSpPr>
        <p:spPr>
          <a:xfrm>
            <a:off x="311700" y="102819"/>
            <a:ext cx="8520600" cy="607800"/>
          </a:xfrm>
        </p:spPr>
        <p:txBody>
          <a:bodyPr>
            <a:normAutofit fontScale="90000"/>
          </a:bodyPr>
          <a:lstStyle/>
          <a:p>
            <a:r>
              <a:rPr lang="en-IN" dirty="0">
                <a:latin typeface="Calibri" panose="020F0502020204030204" pitchFamily="34" charset="0"/>
                <a:cs typeface="Calibri" panose="020F0502020204030204" pitchFamily="34" charset="0"/>
              </a:rPr>
              <a:t>Transformation: Constellation Dimensional Schema</a:t>
            </a:r>
            <a:br>
              <a:rPr lang="en-IN" dirty="0">
                <a:latin typeface="Calibri" panose="020F0502020204030204" pitchFamily="34" charset="0"/>
                <a:cs typeface="Calibri" panose="020F0502020204030204" pitchFamily="34" charset="0"/>
              </a:rPr>
            </a:br>
            <a:r>
              <a:rPr lang="en-IN" sz="1800" dirty="0">
                <a:latin typeface="Calibri" panose="020F0502020204030204" pitchFamily="34" charset="0"/>
                <a:cs typeface="Calibri" panose="020F0502020204030204" pitchFamily="34" charset="0"/>
              </a:rPr>
              <a:t>Multiple dimension and fact tables</a:t>
            </a:r>
            <a:br>
              <a:rPr lang="en-IN" dirty="0"/>
            </a:br>
            <a:br>
              <a:rPr lang="en-IN" dirty="0"/>
            </a:br>
            <a:endParaRPr lang="en-IN" dirty="0"/>
          </a:p>
        </p:txBody>
      </p:sp>
      <p:sp>
        <p:nvSpPr>
          <p:cNvPr id="3" name="Text Placeholder 2">
            <a:extLst>
              <a:ext uri="{FF2B5EF4-FFF2-40B4-BE49-F238E27FC236}">
                <a16:creationId xmlns:a16="http://schemas.microsoft.com/office/drawing/2014/main" id="{EEFBB42A-D8B7-20F5-8253-4A6ADAB34A2F}"/>
              </a:ext>
            </a:extLst>
          </p:cNvPr>
          <p:cNvSpPr>
            <a:spLocks noGrp="1"/>
          </p:cNvSpPr>
          <p:nvPr>
            <p:ph type="body" idx="1"/>
          </p:nvPr>
        </p:nvSpPr>
        <p:spPr>
          <a:xfrm>
            <a:off x="311700" y="900113"/>
            <a:ext cx="8520600" cy="3668762"/>
          </a:xfrm>
        </p:spPr>
        <p:txBody>
          <a:bodyPr>
            <a:normAutofit lnSpcReduction="10000"/>
          </a:bodyPr>
          <a:lstStyle/>
          <a:p>
            <a:pPr>
              <a:buFont typeface="Wingdings" panose="05000000000000000000" pitchFamily="2" charset="2"/>
              <a:buChar char="Ø"/>
            </a:pPr>
            <a:r>
              <a:rPr lang="en-US" sz="14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Creating dimensional schema from normalized design since some entities from my normalized schema such as product category were an important aspect of dimensional schema and were relevant to answering business questions</a:t>
            </a:r>
          </a:p>
          <a:p>
            <a:pPr>
              <a:buFont typeface="Wingdings" panose="05000000000000000000" pitchFamily="2" charset="2"/>
              <a:buChar char="Ø"/>
            </a:pPr>
            <a:endParaRPr lang="en-US" sz="14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buFont typeface="Wingdings" panose="05000000000000000000" pitchFamily="2" charset="2"/>
              <a:buChar char="Ø"/>
            </a:pPr>
            <a:r>
              <a:rPr lang="en-US" sz="1400" dirty="0">
                <a:solidFill>
                  <a:schemeClr val="bg2">
                    <a:lumMod val="75000"/>
                  </a:schemeClr>
                </a:solidFill>
                <a:latin typeface="Calibri" panose="020F0502020204030204" pitchFamily="34" charset="0"/>
                <a:ea typeface="SimSun" panose="02010600030101010101" pitchFamily="2" charset="-122"/>
                <a:cs typeface="Times New Roman" panose="02020603050405020304" pitchFamily="18" charset="0"/>
              </a:rPr>
              <a:t>Creating dimension tables and adding PK (no FK constraints)</a:t>
            </a:r>
          </a:p>
          <a:p>
            <a:pPr marL="114300" indent="0">
              <a:buNone/>
            </a:pPr>
            <a:r>
              <a:rPr lang="en-US" sz="14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a:t>
            </a:r>
            <a:r>
              <a:rPr lang="en-US" sz="1400" dirty="0">
                <a:solidFill>
                  <a:schemeClr val="bg2">
                    <a:lumMod val="75000"/>
                  </a:schemeClr>
                </a:solidFill>
                <a:latin typeface="Calibri" panose="020F0502020204030204" pitchFamily="34" charset="0"/>
                <a:ea typeface="SimSun" panose="02010600030101010101" pitchFamily="2" charset="-122"/>
                <a:cs typeface="Times New Roman" panose="02020603050405020304" pitchFamily="18" charset="0"/>
              </a:rPr>
              <a:t>         </a:t>
            </a:r>
            <a:r>
              <a:rPr lang="en-US" sz="14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a:t>
            </a:r>
            <a:r>
              <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Customer, Seller, Product and </a:t>
            </a:r>
            <a:r>
              <a:rPr lang="en-US" sz="1200" dirty="0" err="1">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Product_category</a:t>
            </a:r>
            <a:r>
              <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dimensions</a:t>
            </a:r>
          </a:p>
          <a:p>
            <a:pPr marL="114300" indent="0">
              <a:buNone/>
            </a:pPr>
            <a:endPar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buFont typeface="Wingdings" panose="05000000000000000000" pitchFamily="2" charset="2"/>
              <a:buChar char="Ø"/>
            </a:pPr>
            <a:r>
              <a:rPr lang="en-US" sz="1400" dirty="0">
                <a:solidFill>
                  <a:schemeClr val="bg2">
                    <a:lumMod val="75000"/>
                  </a:schemeClr>
                </a:solidFill>
                <a:latin typeface="Calibri" panose="020F0502020204030204" pitchFamily="34" charset="0"/>
                <a:ea typeface="SimSun" panose="02010600030101010101" pitchFamily="2" charset="-122"/>
                <a:cs typeface="Times New Roman" panose="02020603050405020304" pitchFamily="18" charset="0"/>
              </a:rPr>
              <a:t>Creating 3 date/ time dimensions:</a:t>
            </a:r>
          </a:p>
          <a:p>
            <a:pPr marL="114300" indent="0">
              <a:buNone/>
            </a:pPr>
            <a:r>
              <a:rPr lang="en-US" sz="14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a. Purchase time dimension represents when the product was purchased/</a:t>
            </a:r>
          </a:p>
          <a:p>
            <a:pPr marL="114300" indent="0">
              <a:buNone/>
            </a:pPr>
            <a:r>
              <a:rPr lang="en-US" sz="14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when order was placed  (derived from </a:t>
            </a:r>
            <a:r>
              <a:rPr lang="en-US" sz="1400" dirty="0" err="1">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order_purchased_ts</a:t>
            </a:r>
            <a:r>
              <a:rPr lang="en-US" sz="14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a:t>
            </a:r>
          </a:p>
          <a:p>
            <a:pPr marL="114300" indent="0">
              <a:buNone/>
            </a:pPr>
            <a:r>
              <a:rPr lang="en-US" sz="14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b. Date dimension represents when each review was created (derived </a:t>
            </a:r>
          </a:p>
          <a:p>
            <a:pPr marL="114300" indent="0">
              <a:buNone/>
            </a:pPr>
            <a:r>
              <a:rPr lang="en-US" sz="14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From </a:t>
            </a:r>
            <a:r>
              <a:rPr lang="en-US" sz="1400" dirty="0" err="1">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r</a:t>
            </a:r>
            <a:r>
              <a:rPr lang="en-US" sz="1400" dirty="0" err="1">
                <a:solidFill>
                  <a:schemeClr val="bg2">
                    <a:lumMod val="75000"/>
                  </a:schemeClr>
                </a:solidFill>
                <a:latin typeface="Calibri" panose="020F0502020204030204" pitchFamily="34" charset="0"/>
                <a:ea typeface="SimSun" panose="02010600030101010101" pitchFamily="2" charset="-122"/>
                <a:cs typeface="Times New Roman" panose="02020603050405020304" pitchFamily="18" charset="0"/>
              </a:rPr>
              <a:t>eview_creation_ts</a:t>
            </a:r>
            <a:r>
              <a:rPr lang="en-US" sz="1400" dirty="0">
                <a:solidFill>
                  <a:schemeClr val="bg2">
                    <a:lumMod val="75000"/>
                  </a:schemeClr>
                </a:solidFill>
                <a:latin typeface="Calibri" panose="020F0502020204030204" pitchFamily="34" charset="0"/>
                <a:ea typeface="SimSun" panose="02010600030101010101" pitchFamily="2" charset="-122"/>
                <a:cs typeface="Times New Roman" panose="02020603050405020304" pitchFamily="18" charset="0"/>
              </a:rPr>
              <a:t>)</a:t>
            </a:r>
            <a:endParaRPr lang="en-US" sz="14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114300" indent="0" algn="just">
              <a:buNone/>
            </a:pPr>
            <a:r>
              <a:rPr lang="en-US" sz="14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c. Month dimension represents when the product was purchased</a:t>
            </a:r>
          </a:p>
          <a:p>
            <a:pPr marL="114300" indent="0" algn="just">
              <a:buNone/>
            </a:pPr>
            <a:r>
              <a:rPr lang="en-US" sz="14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similar to the </a:t>
            </a:r>
            <a:r>
              <a:rPr lang="en-US" sz="1400" dirty="0" err="1">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purchased_time</a:t>
            </a:r>
            <a:r>
              <a:rPr lang="en-US" sz="14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dimension but at a lower level of granularity</a:t>
            </a:r>
          </a:p>
          <a:p>
            <a:pPr marL="114300" indent="0" algn="just">
              <a:buNone/>
            </a:pPr>
            <a:r>
              <a:rPr lang="en-US" sz="14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(derived from </a:t>
            </a:r>
            <a:r>
              <a:rPr lang="en-US" sz="1400" dirty="0" err="1">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order_purchased_ts</a:t>
            </a:r>
            <a:r>
              <a:rPr lang="en-US" sz="14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a:t>
            </a:r>
          </a:p>
          <a:p>
            <a:pPr marL="114300" indent="0">
              <a:buNone/>
            </a:pPr>
            <a:endParaRPr lang="en-US" sz="14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buFont typeface="Wingdings" panose="05000000000000000000" pitchFamily="2" charset="2"/>
              <a:buChar char="Ø"/>
            </a:pPr>
            <a:endParaRPr lang="en-US" sz="14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F9410130-9A7A-0E57-96A8-46E52B706EC1}"/>
              </a:ext>
            </a:extLst>
          </p:cNvPr>
          <p:cNvPicPr>
            <a:picLocks noChangeAspect="1"/>
          </p:cNvPicPr>
          <p:nvPr/>
        </p:nvPicPr>
        <p:blipFill rotWithShape="1">
          <a:blip r:embed="rId2"/>
          <a:srcRect l="8304" t="20000" r="50781" b="27500"/>
          <a:stretch/>
        </p:blipFill>
        <p:spPr>
          <a:xfrm>
            <a:off x="5950744" y="1431271"/>
            <a:ext cx="3193256" cy="2606446"/>
          </a:xfrm>
          <a:prstGeom prst="rect">
            <a:avLst/>
          </a:prstGeom>
        </p:spPr>
      </p:pic>
    </p:spTree>
    <p:extLst>
      <p:ext uri="{BB962C8B-B14F-4D97-AF65-F5344CB8AC3E}">
        <p14:creationId xmlns:p14="http://schemas.microsoft.com/office/powerpoint/2010/main" val="3993785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C7E2-B3EF-7204-D799-5DC591D01C7F}"/>
              </a:ext>
            </a:extLst>
          </p:cNvPr>
          <p:cNvSpPr>
            <a:spLocks noGrp="1"/>
          </p:cNvSpPr>
          <p:nvPr>
            <p:ph type="title"/>
          </p:nvPr>
        </p:nvSpPr>
        <p:spPr>
          <a:xfrm>
            <a:off x="311700" y="102819"/>
            <a:ext cx="8520600" cy="607800"/>
          </a:xfrm>
        </p:spPr>
        <p:txBody>
          <a:bodyPr>
            <a:normAutofit/>
          </a:bodyPr>
          <a:lstStyle/>
          <a:p>
            <a:r>
              <a:rPr lang="en-IN" sz="2400" dirty="0">
                <a:latin typeface="Calibri" panose="020F0502020204030204" pitchFamily="34" charset="0"/>
                <a:cs typeface="Calibri" panose="020F0502020204030204" pitchFamily="34" charset="0"/>
              </a:rPr>
              <a:t>Dimension tables</a:t>
            </a:r>
          </a:p>
        </p:txBody>
      </p:sp>
      <p:sp>
        <p:nvSpPr>
          <p:cNvPr id="3" name="Text Placeholder 2">
            <a:extLst>
              <a:ext uri="{FF2B5EF4-FFF2-40B4-BE49-F238E27FC236}">
                <a16:creationId xmlns:a16="http://schemas.microsoft.com/office/drawing/2014/main" id="{80FCA6EE-E47D-5CE0-0C39-D778A6DDC105}"/>
              </a:ext>
            </a:extLst>
          </p:cNvPr>
          <p:cNvSpPr>
            <a:spLocks noGrp="1"/>
          </p:cNvSpPr>
          <p:nvPr>
            <p:ph type="body" idx="1"/>
          </p:nvPr>
        </p:nvSpPr>
        <p:spPr>
          <a:xfrm>
            <a:off x="311700" y="551219"/>
            <a:ext cx="8520600" cy="3339000"/>
          </a:xfrm>
        </p:spPr>
        <p:txBody>
          <a:bodyPr>
            <a:normAutofit/>
          </a:bodyPr>
          <a:lstStyle/>
          <a:p>
            <a:pPr>
              <a:buFont typeface="Wingdings" panose="05000000000000000000" pitchFamily="2" charset="2"/>
              <a:buChar char="Ø"/>
            </a:pPr>
            <a:r>
              <a:rPr lang="en-IN" sz="1600" dirty="0">
                <a:latin typeface="Calibri" panose="020F0502020204030204" pitchFamily="34" charset="0"/>
                <a:cs typeface="Calibri" panose="020F0502020204030204" pitchFamily="34" charset="0"/>
              </a:rPr>
              <a:t>Steps for creating time dimensions:</a:t>
            </a:r>
          </a:p>
          <a:p>
            <a:pPr marL="114300" indent="0">
              <a:buNone/>
            </a:pPr>
            <a:r>
              <a:rPr lang="en-IN" sz="1600" dirty="0">
                <a:latin typeface="Calibri" panose="020F0502020204030204" pitchFamily="34" charset="0"/>
                <a:cs typeface="Calibri" panose="020F0502020204030204" pitchFamily="34" charset="0"/>
              </a:rPr>
              <a:t>1. Create table with required level of granularity. Here, </a:t>
            </a:r>
            <a:r>
              <a:rPr lang="en-IN" sz="1600" dirty="0" err="1">
                <a:latin typeface="Calibri" panose="020F0502020204030204" pitchFamily="34" charset="0"/>
                <a:cs typeface="Calibri" panose="020F0502020204030204" pitchFamily="34" charset="0"/>
              </a:rPr>
              <a:t>Purchased_time</a:t>
            </a:r>
            <a:r>
              <a:rPr lang="en-IN" sz="1600" dirty="0">
                <a:latin typeface="Calibri" panose="020F0502020204030204" pitchFamily="34" charset="0"/>
                <a:cs typeface="Calibri" panose="020F0502020204030204" pitchFamily="34" charset="0"/>
              </a:rPr>
              <a:t> dimension is at a higher level of granularity (year, quarter, month, day, </a:t>
            </a:r>
            <a:r>
              <a:rPr lang="en-IN" sz="1600" dirty="0" err="1">
                <a:latin typeface="Calibri" panose="020F0502020204030204" pitchFamily="34" charset="0"/>
                <a:cs typeface="Calibri" panose="020F0502020204030204" pitchFamily="34" charset="0"/>
              </a:rPr>
              <a:t>clocktime</a:t>
            </a:r>
            <a:r>
              <a:rPr lang="en-IN" sz="1600" dirty="0">
                <a:latin typeface="Calibri" panose="020F0502020204030204" pitchFamily="34" charset="0"/>
                <a:cs typeface="Calibri" panose="020F0502020204030204" pitchFamily="34" charset="0"/>
              </a:rPr>
              <a:t>) as compared to my Month and Date dimensions</a:t>
            </a:r>
          </a:p>
          <a:p>
            <a:pPr marL="114300" indent="0">
              <a:buNone/>
            </a:pPr>
            <a:r>
              <a:rPr lang="en-IN" sz="1600" dirty="0">
                <a:latin typeface="Calibri" panose="020F0502020204030204" pitchFamily="34" charset="0"/>
                <a:cs typeface="Calibri" panose="020F0502020204030204" pitchFamily="34" charset="0"/>
              </a:rPr>
              <a:t>2. Adding synthetic PK using sequence </a:t>
            </a:r>
          </a:p>
          <a:p>
            <a:pPr marL="114300" indent="0">
              <a:buNone/>
            </a:pPr>
            <a:r>
              <a:rPr lang="en-US" sz="1600" dirty="0">
                <a:latin typeface="Calibri" panose="020F0502020204030204" pitchFamily="34" charset="0"/>
                <a:cs typeface="Calibri" panose="020F0502020204030204" pitchFamily="34" charset="0"/>
              </a:rPr>
              <a:t>3. Separating parts of purchase timestamp from the Orders table into new time dimension: </a:t>
            </a:r>
            <a:r>
              <a:rPr lang="en-US" sz="1600" dirty="0" err="1">
                <a:latin typeface="Calibri" panose="020F0502020204030204" pitchFamily="34" charset="0"/>
                <a:cs typeface="Calibri" panose="020F0502020204030204" pitchFamily="34" charset="0"/>
              </a:rPr>
              <a:t>date_part</a:t>
            </a:r>
            <a:r>
              <a:rPr lang="en-US" sz="1600" dirty="0">
                <a:latin typeface="Calibri" panose="020F0502020204030204" pitchFamily="34" charset="0"/>
                <a:cs typeface="Calibri" panose="020F0502020204030204" pitchFamily="34" charset="0"/>
              </a:rPr>
              <a:t>() to extract year, month and day; extract() to get the quarter and </a:t>
            </a:r>
            <a:r>
              <a:rPr lang="en-US" sz="1600" dirty="0" err="1">
                <a:latin typeface="Calibri" panose="020F0502020204030204" pitchFamily="34" charset="0"/>
                <a:cs typeface="Calibri" panose="020F0502020204030204" pitchFamily="34" charset="0"/>
              </a:rPr>
              <a:t>date_trunc</a:t>
            </a:r>
            <a:r>
              <a:rPr lang="en-US" sz="1600" dirty="0">
                <a:latin typeface="Calibri" panose="020F0502020204030204" pitchFamily="34" charset="0"/>
                <a:cs typeface="Calibri" panose="020F0502020204030204" pitchFamily="34" charset="0"/>
              </a:rPr>
              <a:t>() for </a:t>
            </a:r>
            <a:r>
              <a:rPr lang="en-US" sz="1600" dirty="0" err="1">
                <a:latin typeface="Calibri" panose="020F0502020204030204" pitchFamily="34" charset="0"/>
                <a:cs typeface="Calibri" panose="020F0502020204030204" pitchFamily="34" charset="0"/>
              </a:rPr>
              <a:t>clocktime</a:t>
            </a:r>
            <a:r>
              <a:rPr lang="en-US" sz="1600" dirty="0">
                <a:latin typeface="Calibri" panose="020F0502020204030204" pitchFamily="34" charset="0"/>
                <a:cs typeface="Calibri" panose="020F0502020204030204" pitchFamily="34" charset="0"/>
              </a:rPr>
              <a:t> attribute of the purchased time dimension</a:t>
            </a:r>
          </a:p>
          <a:p>
            <a:pPr marL="114300" indent="0">
              <a:buNone/>
            </a:pPr>
            <a:r>
              <a:rPr lang="en-US" sz="1600" dirty="0">
                <a:latin typeface="Calibri" panose="020F0502020204030204" pitchFamily="34" charset="0"/>
                <a:cs typeface="Calibri" panose="020F0502020204030204" pitchFamily="34" charset="0"/>
              </a:rPr>
              <a:t>4. Similarly for other 2 time dimensions</a:t>
            </a:r>
            <a:endParaRPr lang="en-IN" sz="16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5BE7917-AC51-2614-2285-1C8270C6FB29}"/>
              </a:ext>
            </a:extLst>
          </p:cNvPr>
          <p:cNvPicPr>
            <a:picLocks noChangeAspect="1"/>
          </p:cNvPicPr>
          <p:nvPr/>
        </p:nvPicPr>
        <p:blipFill rotWithShape="1">
          <a:blip r:embed="rId2"/>
          <a:srcRect l="8047" t="19722" r="23125" b="42777"/>
          <a:stretch/>
        </p:blipFill>
        <p:spPr>
          <a:xfrm>
            <a:off x="476698" y="3230187"/>
            <a:ext cx="5431181" cy="1664494"/>
          </a:xfrm>
          <a:prstGeom prst="rect">
            <a:avLst/>
          </a:prstGeom>
        </p:spPr>
      </p:pic>
    </p:spTree>
    <p:extLst>
      <p:ext uri="{BB962C8B-B14F-4D97-AF65-F5344CB8AC3E}">
        <p14:creationId xmlns:p14="http://schemas.microsoft.com/office/powerpoint/2010/main" val="3682394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BC389-FC28-0D9A-6DA3-4F668B18B0D9}"/>
              </a:ext>
            </a:extLst>
          </p:cNvPr>
          <p:cNvSpPr>
            <a:spLocks noGrp="1"/>
          </p:cNvSpPr>
          <p:nvPr>
            <p:ph type="title"/>
          </p:nvPr>
        </p:nvSpPr>
        <p:spPr>
          <a:xfrm>
            <a:off x="204544" y="294421"/>
            <a:ext cx="8520600" cy="607800"/>
          </a:xfrm>
        </p:spPr>
        <p:txBody>
          <a:bodyPr>
            <a:normAutofit fontScale="90000"/>
          </a:bodyPr>
          <a:lstStyle/>
          <a:p>
            <a:r>
              <a:rPr lang="en-IN" sz="2800" dirty="0">
                <a:latin typeface="Calibri" panose="020F0502020204030204" pitchFamily="34" charset="0"/>
                <a:cs typeface="Calibri" panose="020F0502020204030204" pitchFamily="34" charset="0"/>
              </a:rPr>
              <a:t>Time dimensions</a:t>
            </a:r>
          </a:p>
        </p:txBody>
      </p:sp>
      <p:sp>
        <p:nvSpPr>
          <p:cNvPr id="3" name="Text Placeholder 2">
            <a:extLst>
              <a:ext uri="{FF2B5EF4-FFF2-40B4-BE49-F238E27FC236}">
                <a16:creationId xmlns:a16="http://schemas.microsoft.com/office/drawing/2014/main" id="{64089CF6-AF55-5727-7D41-56175A1B7F68}"/>
              </a:ext>
            </a:extLst>
          </p:cNvPr>
          <p:cNvSpPr>
            <a:spLocks noGrp="1"/>
          </p:cNvSpPr>
          <p:nvPr>
            <p:ph type="body" idx="1"/>
          </p:nvPr>
        </p:nvSpPr>
        <p:spPr/>
        <p:txBody>
          <a:bodyPr/>
          <a:lstStyle/>
          <a:p>
            <a:pPr marL="114300" indent="0">
              <a:buNone/>
            </a:pPr>
            <a:endParaRPr lang="en-IN" dirty="0"/>
          </a:p>
        </p:txBody>
      </p:sp>
      <p:pic>
        <p:nvPicPr>
          <p:cNvPr id="4" name="Picture 3">
            <a:extLst>
              <a:ext uri="{FF2B5EF4-FFF2-40B4-BE49-F238E27FC236}">
                <a16:creationId xmlns:a16="http://schemas.microsoft.com/office/drawing/2014/main" id="{85EE08C7-A680-8E69-F213-BA31CC709143}"/>
              </a:ext>
            </a:extLst>
          </p:cNvPr>
          <p:cNvPicPr>
            <a:picLocks noChangeAspect="1"/>
          </p:cNvPicPr>
          <p:nvPr/>
        </p:nvPicPr>
        <p:blipFill>
          <a:blip r:embed="rId2"/>
          <a:srcRect l="6981" t="38577" r="40246" b="4908"/>
          <a:stretch>
            <a:fillRect/>
          </a:stretch>
        </p:blipFill>
        <p:spPr>
          <a:xfrm>
            <a:off x="204544" y="989225"/>
            <a:ext cx="4732655" cy="2851150"/>
          </a:xfrm>
          <a:prstGeom prst="rect">
            <a:avLst/>
          </a:prstGeom>
          <a:noFill/>
          <a:ln>
            <a:noFill/>
          </a:ln>
        </p:spPr>
      </p:pic>
      <p:sp>
        <p:nvSpPr>
          <p:cNvPr id="5" name="TextBox 4">
            <a:extLst>
              <a:ext uri="{FF2B5EF4-FFF2-40B4-BE49-F238E27FC236}">
                <a16:creationId xmlns:a16="http://schemas.microsoft.com/office/drawing/2014/main" id="{AA3C9A5B-FEE0-DC13-D4BC-0E46BD1B2626}"/>
              </a:ext>
            </a:extLst>
          </p:cNvPr>
          <p:cNvSpPr txBox="1"/>
          <p:nvPr/>
        </p:nvSpPr>
        <p:spPr>
          <a:xfrm>
            <a:off x="1558718" y="3837412"/>
            <a:ext cx="2024306" cy="276999"/>
          </a:xfrm>
          <a:prstGeom prst="rect">
            <a:avLst/>
          </a:prstGeom>
          <a:noFill/>
        </p:spPr>
        <p:txBody>
          <a:bodyPr wrap="square" rtlCol="0">
            <a:spAutoFit/>
          </a:bodyPr>
          <a:lstStyle/>
          <a:p>
            <a:r>
              <a:rPr lang="en-IN" sz="1200" dirty="0">
                <a:latin typeface="Calibri" panose="020F0502020204030204" pitchFamily="34" charset="0"/>
                <a:cs typeface="Calibri" panose="020F0502020204030204" pitchFamily="34" charset="0"/>
              </a:rPr>
              <a:t>Purchased time dimension</a:t>
            </a:r>
          </a:p>
        </p:txBody>
      </p:sp>
      <p:pic>
        <p:nvPicPr>
          <p:cNvPr id="6" name="Picture 5">
            <a:extLst>
              <a:ext uri="{FF2B5EF4-FFF2-40B4-BE49-F238E27FC236}">
                <a16:creationId xmlns:a16="http://schemas.microsoft.com/office/drawing/2014/main" id="{FFE55DAF-2D26-9108-AC5A-2241898B78B2}"/>
              </a:ext>
            </a:extLst>
          </p:cNvPr>
          <p:cNvPicPr>
            <a:picLocks noChangeAspect="1"/>
          </p:cNvPicPr>
          <p:nvPr/>
        </p:nvPicPr>
        <p:blipFill rotWithShape="1">
          <a:blip r:embed="rId3"/>
          <a:srcRect l="8814" t="35377" r="46431" b="4459"/>
          <a:stretch/>
        </p:blipFill>
        <p:spPr>
          <a:xfrm>
            <a:off x="5207793" y="161684"/>
            <a:ext cx="3589773" cy="2253116"/>
          </a:xfrm>
          <a:prstGeom prst="rect">
            <a:avLst/>
          </a:prstGeom>
          <a:noFill/>
          <a:ln>
            <a:noFill/>
          </a:ln>
        </p:spPr>
      </p:pic>
      <p:sp>
        <p:nvSpPr>
          <p:cNvPr id="7" name="TextBox 6">
            <a:extLst>
              <a:ext uri="{FF2B5EF4-FFF2-40B4-BE49-F238E27FC236}">
                <a16:creationId xmlns:a16="http://schemas.microsoft.com/office/drawing/2014/main" id="{B2FB9F50-ED11-66EC-5D93-9D5AA7C6E8BE}"/>
              </a:ext>
            </a:extLst>
          </p:cNvPr>
          <p:cNvSpPr txBox="1"/>
          <p:nvPr/>
        </p:nvSpPr>
        <p:spPr>
          <a:xfrm>
            <a:off x="5207794" y="3174961"/>
            <a:ext cx="1543050" cy="261610"/>
          </a:xfrm>
          <a:prstGeom prst="rect">
            <a:avLst/>
          </a:prstGeom>
          <a:noFill/>
        </p:spPr>
        <p:txBody>
          <a:bodyPr wrap="square" rtlCol="0">
            <a:spAutoFit/>
          </a:bodyPr>
          <a:lstStyle/>
          <a:p>
            <a:r>
              <a:rPr lang="en-IN" sz="1100" dirty="0">
                <a:latin typeface="Calibri" panose="020F0502020204030204" pitchFamily="34" charset="0"/>
                <a:cs typeface="Calibri" panose="020F0502020204030204" pitchFamily="34" charset="0"/>
              </a:rPr>
              <a:t>Date dimension</a:t>
            </a:r>
          </a:p>
        </p:txBody>
      </p:sp>
      <p:pic>
        <p:nvPicPr>
          <p:cNvPr id="8" name="Picture 7">
            <a:extLst>
              <a:ext uri="{FF2B5EF4-FFF2-40B4-BE49-F238E27FC236}">
                <a16:creationId xmlns:a16="http://schemas.microsoft.com/office/drawing/2014/main" id="{EEC28689-79FE-333F-D52E-D1E7B4AC94F4}"/>
              </a:ext>
            </a:extLst>
          </p:cNvPr>
          <p:cNvPicPr>
            <a:picLocks noChangeAspect="1"/>
          </p:cNvPicPr>
          <p:nvPr/>
        </p:nvPicPr>
        <p:blipFill rotWithShape="1">
          <a:blip r:embed="rId4"/>
          <a:srcRect l="8538" t="45185" r="57462" b="4869"/>
          <a:stretch/>
        </p:blipFill>
        <p:spPr>
          <a:xfrm>
            <a:off x="5207794" y="2519653"/>
            <a:ext cx="3624506" cy="2462163"/>
          </a:xfrm>
          <a:prstGeom prst="rect">
            <a:avLst/>
          </a:prstGeom>
          <a:noFill/>
          <a:ln>
            <a:noFill/>
          </a:ln>
        </p:spPr>
      </p:pic>
      <p:sp>
        <p:nvSpPr>
          <p:cNvPr id="9" name="TextBox 8">
            <a:extLst>
              <a:ext uri="{FF2B5EF4-FFF2-40B4-BE49-F238E27FC236}">
                <a16:creationId xmlns:a16="http://schemas.microsoft.com/office/drawing/2014/main" id="{40C5CA48-ED21-4FD9-6072-B547CBF2993B}"/>
              </a:ext>
            </a:extLst>
          </p:cNvPr>
          <p:cNvSpPr txBox="1"/>
          <p:nvPr/>
        </p:nvSpPr>
        <p:spPr>
          <a:xfrm>
            <a:off x="3971925" y="4387414"/>
            <a:ext cx="2007394" cy="461665"/>
          </a:xfrm>
          <a:prstGeom prst="rect">
            <a:avLst/>
          </a:prstGeom>
          <a:noFill/>
        </p:spPr>
        <p:txBody>
          <a:bodyPr wrap="square" rtlCol="0">
            <a:spAutoFit/>
          </a:bodyPr>
          <a:lstStyle/>
          <a:p>
            <a:r>
              <a:rPr lang="en-IN" sz="1200" dirty="0">
                <a:solidFill>
                  <a:schemeClr val="bg2">
                    <a:lumMod val="75000"/>
                  </a:schemeClr>
                </a:solidFill>
                <a:latin typeface="Calibri" panose="020F0502020204030204" pitchFamily="34" charset="0"/>
                <a:cs typeface="Calibri" panose="020F0502020204030204" pitchFamily="34" charset="0"/>
              </a:rPr>
              <a:t>Date and Month </a:t>
            </a:r>
          </a:p>
          <a:p>
            <a:r>
              <a:rPr lang="en-IN" sz="1200" dirty="0">
                <a:solidFill>
                  <a:schemeClr val="bg2">
                    <a:lumMod val="75000"/>
                  </a:schemeClr>
                </a:solidFill>
                <a:latin typeface="Calibri" panose="020F0502020204030204" pitchFamily="34" charset="0"/>
                <a:cs typeface="Calibri" panose="020F0502020204030204" pitchFamily="34" charset="0"/>
              </a:rPr>
              <a:t>dimensions</a:t>
            </a:r>
          </a:p>
        </p:txBody>
      </p:sp>
    </p:spTree>
    <p:extLst>
      <p:ext uri="{BB962C8B-B14F-4D97-AF65-F5344CB8AC3E}">
        <p14:creationId xmlns:p14="http://schemas.microsoft.com/office/powerpoint/2010/main" val="753445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B232-82B4-730C-257C-924218D669FF}"/>
              </a:ext>
            </a:extLst>
          </p:cNvPr>
          <p:cNvSpPr>
            <a:spLocks noGrp="1"/>
          </p:cNvSpPr>
          <p:nvPr>
            <p:ph type="title"/>
          </p:nvPr>
        </p:nvSpPr>
        <p:spPr>
          <a:xfrm>
            <a:off x="247407" y="117107"/>
            <a:ext cx="8520600" cy="607800"/>
          </a:xfrm>
        </p:spPr>
        <p:txBody>
          <a:bodyPr>
            <a:normAutofit fontScale="90000"/>
          </a:bodyPr>
          <a:lstStyle/>
          <a:p>
            <a:r>
              <a:rPr lang="en-IN" dirty="0">
                <a:latin typeface="Calibri" panose="020F0502020204030204" pitchFamily="34" charset="0"/>
                <a:cs typeface="Calibri" panose="020F0502020204030204" pitchFamily="34" charset="0"/>
              </a:rPr>
              <a:t>Fact tables</a:t>
            </a:r>
          </a:p>
        </p:txBody>
      </p:sp>
      <p:sp>
        <p:nvSpPr>
          <p:cNvPr id="3" name="Text Placeholder 2">
            <a:extLst>
              <a:ext uri="{FF2B5EF4-FFF2-40B4-BE49-F238E27FC236}">
                <a16:creationId xmlns:a16="http://schemas.microsoft.com/office/drawing/2014/main" id="{97933E6B-D468-5742-7EB4-A7A867F7DDC3}"/>
              </a:ext>
            </a:extLst>
          </p:cNvPr>
          <p:cNvSpPr>
            <a:spLocks noGrp="1"/>
          </p:cNvSpPr>
          <p:nvPr>
            <p:ph type="body" idx="1"/>
          </p:nvPr>
        </p:nvSpPr>
        <p:spPr>
          <a:xfrm>
            <a:off x="247407" y="635794"/>
            <a:ext cx="8520600" cy="4507706"/>
          </a:xfrm>
        </p:spPr>
        <p:txBody>
          <a:bodyPr>
            <a:noAutofit/>
          </a:bodyPr>
          <a:lstStyle/>
          <a:p>
            <a:pPr marL="114300" indent="0">
              <a:buNone/>
            </a:pPr>
            <a:r>
              <a:rPr lang="en-IN" sz="1200" b="1" dirty="0">
                <a:latin typeface="Calibri" panose="020F0502020204030204" pitchFamily="34" charset="0"/>
                <a:cs typeface="Calibri" panose="020F0502020204030204" pitchFamily="34" charset="0"/>
              </a:rPr>
              <a:t>1.      Review</a:t>
            </a:r>
          </a:p>
          <a:p>
            <a:pPr>
              <a:buFont typeface="Wingdings" panose="05000000000000000000" pitchFamily="2" charset="2"/>
              <a:buChar char="Ø"/>
            </a:pPr>
            <a:r>
              <a:rPr lang="en-IN" sz="1200" dirty="0">
                <a:effectLst/>
                <a:latin typeface="Calibri" panose="020F0502020204030204" pitchFamily="34" charset="0"/>
                <a:ea typeface="SimSun" panose="02010600030101010101" pitchFamily="2" charset="-122"/>
                <a:cs typeface="Calibri" panose="020F0502020204030204" pitchFamily="34" charset="0"/>
              </a:rPr>
              <a:t>Snapshot fact table</a:t>
            </a:r>
          </a:p>
          <a:p>
            <a:pPr>
              <a:buFont typeface="Wingdings" panose="05000000000000000000" pitchFamily="2" charset="2"/>
              <a:buChar char="Ø"/>
            </a:pPr>
            <a:r>
              <a:rPr lang="en-US" sz="1200" dirty="0">
                <a:latin typeface="Calibri" panose="020F0502020204030204" pitchFamily="34" charset="0"/>
                <a:ea typeface="SimSun" panose="02010600030101010101" pitchFamily="2" charset="-122"/>
                <a:cs typeface="Calibri" panose="020F0502020204030204" pitchFamily="34" charset="0"/>
              </a:rPr>
              <a:t>C</a:t>
            </a:r>
            <a:r>
              <a:rPr lang="en-US" sz="1200" dirty="0">
                <a:effectLst/>
                <a:latin typeface="Calibri" panose="020F0502020204030204" pitchFamily="34" charset="0"/>
                <a:ea typeface="SimSun" panose="02010600030101010101" pitchFamily="2" charset="-122"/>
                <a:cs typeface="Calibri" panose="020F0502020204030204" pitchFamily="34" charset="0"/>
              </a:rPr>
              <a:t>ontains 3 foreign keys referencing the Customer, Product and Date dimensions, which </a:t>
            </a:r>
            <a:r>
              <a:rPr lang="en-US" sz="1200" dirty="0">
                <a:latin typeface="Calibri" panose="020F0502020204030204" pitchFamily="34" charset="0"/>
                <a:ea typeface="SimSun" panose="02010600030101010101" pitchFamily="2" charset="-122"/>
                <a:cs typeface="Calibri" panose="020F0502020204030204" pitchFamily="34" charset="0"/>
              </a:rPr>
              <a:t>also form a c</a:t>
            </a:r>
            <a:r>
              <a:rPr lang="en-US" sz="1200" dirty="0">
                <a:effectLst/>
                <a:latin typeface="Calibri" panose="020F0502020204030204" pitchFamily="34" charset="0"/>
                <a:ea typeface="SimSun" panose="02010600030101010101" pitchFamily="2" charset="-122"/>
                <a:cs typeface="Calibri" panose="020F0502020204030204" pitchFamily="34" charset="0"/>
              </a:rPr>
              <a:t>omposite PK </a:t>
            </a:r>
          </a:p>
          <a:p>
            <a:pPr>
              <a:buFont typeface="Wingdings" panose="05000000000000000000" pitchFamily="2" charset="2"/>
              <a:buChar char="Ø"/>
            </a:pPr>
            <a:r>
              <a:rPr lang="en-US" sz="1200" dirty="0">
                <a:effectLst/>
                <a:latin typeface="Calibri" panose="020F0502020204030204" pitchFamily="34" charset="0"/>
                <a:ea typeface="SimSun" panose="02010600030101010101" pitchFamily="2" charset="-122"/>
                <a:cs typeface="Calibri" panose="020F0502020204030204" pitchFamily="34" charset="0"/>
              </a:rPr>
              <a:t>Contains review score measure</a:t>
            </a:r>
          </a:p>
          <a:p>
            <a:pPr>
              <a:buFont typeface="Wingdings" panose="05000000000000000000" pitchFamily="2" charset="2"/>
              <a:buChar char="Ø"/>
            </a:pPr>
            <a:r>
              <a:rPr lang="en-US" sz="1200" dirty="0">
                <a:latin typeface="Calibri" panose="020F0502020204030204" pitchFamily="34" charset="0"/>
                <a:ea typeface="SimSun" panose="02010600030101010101" pitchFamily="2" charset="-122"/>
                <a:cs typeface="Calibri" panose="020F0502020204030204" pitchFamily="34" charset="0"/>
              </a:rPr>
              <a:t>Represents review score by product by customer at a particular instant</a:t>
            </a:r>
          </a:p>
          <a:p>
            <a:pPr>
              <a:buFont typeface="Wingdings" panose="05000000000000000000" pitchFamily="2" charset="2"/>
              <a:buChar char="Ø"/>
            </a:pP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a:buFont typeface="Wingdings" panose="05000000000000000000" pitchFamily="2" charset="2"/>
              <a:buChar char="Ø"/>
            </a:pPr>
            <a:r>
              <a:rPr lang="en-US" sz="1200" dirty="0">
                <a:latin typeface="Calibri" panose="020F0502020204030204" pitchFamily="34" charset="0"/>
                <a:ea typeface="SimSun" panose="02010600030101010101" pitchFamily="2" charset="-122"/>
                <a:cs typeface="Calibri" panose="020F0502020204030204" pitchFamily="34" charset="0"/>
              </a:rPr>
              <a:t>Creating the fact table:</a:t>
            </a:r>
          </a:p>
          <a:p>
            <a:pPr marL="571500" lvl="1" indent="0">
              <a:buNone/>
            </a:pPr>
            <a:r>
              <a:rPr lang="en-US" sz="1200" dirty="0">
                <a:latin typeface="Calibri" panose="020F0502020204030204" pitchFamily="34" charset="0"/>
                <a:ea typeface="SimSun" panose="02010600030101010101" pitchFamily="2" charset="-122"/>
                <a:cs typeface="Calibri" panose="020F0502020204030204" pitchFamily="34" charset="0"/>
              </a:rPr>
              <a:t>a. </a:t>
            </a:r>
            <a:r>
              <a:rPr lang="en-US" sz="1200" dirty="0">
                <a:effectLst/>
                <a:latin typeface="Calibri" panose="020F0502020204030204" pitchFamily="34" charset="0"/>
                <a:ea typeface="SimSun" panose="02010600030101010101" pitchFamily="2" charset="-122"/>
                <a:cs typeface="Calibri" panose="020F0502020204030204" pitchFamily="34" charset="0"/>
              </a:rPr>
              <a:t>Joining dimension tables and inserting into new Review fact table</a:t>
            </a:r>
          </a:p>
          <a:p>
            <a:pPr marL="1028700" lvl="2" indent="0">
              <a:buNone/>
            </a:pPr>
            <a:r>
              <a:rPr lang="en-US" sz="1100" dirty="0">
                <a:latin typeface="Calibri" panose="020F0502020204030204" pitchFamily="34" charset="0"/>
                <a:ea typeface="SimSun" panose="02010600030101010101" pitchFamily="2" charset="-122"/>
                <a:cs typeface="Calibri" panose="020F0502020204030204" pitchFamily="34" charset="0"/>
              </a:rPr>
              <a:t>CREATE TABLE Review as </a:t>
            </a:r>
          </a:p>
          <a:p>
            <a:pPr marL="1028700" lvl="2" indent="0">
              <a:buNone/>
            </a:pPr>
            <a:r>
              <a:rPr lang="en-US" sz="1100" dirty="0">
                <a:latin typeface="Calibri" panose="020F0502020204030204" pitchFamily="34" charset="0"/>
                <a:ea typeface="SimSun" panose="02010600030101010101" pitchFamily="2" charset="-122"/>
                <a:cs typeface="Calibri" panose="020F0502020204030204" pitchFamily="34" charset="0"/>
              </a:rPr>
              <a:t>Select </a:t>
            </a:r>
            <a:r>
              <a:rPr lang="en-US" sz="1100" dirty="0" err="1">
                <a:latin typeface="Calibri" panose="020F0502020204030204" pitchFamily="34" charset="0"/>
                <a:ea typeface="SimSun" panose="02010600030101010101" pitchFamily="2" charset="-122"/>
                <a:cs typeface="Calibri" panose="020F0502020204030204" pitchFamily="34" charset="0"/>
              </a:rPr>
              <a:t>c.customer_id</a:t>
            </a:r>
            <a:r>
              <a:rPr lang="en-US" sz="1100" dirty="0">
                <a:latin typeface="Calibri" panose="020F0502020204030204" pitchFamily="34" charset="0"/>
                <a:ea typeface="SimSun" panose="02010600030101010101" pitchFamily="2" charset="-122"/>
                <a:cs typeface="Calibri" panose="020F0502020204030204" pitchFamily="34" charset="0"/>
              </a:rPr>
              <a:t>, </a:t>
            </a:r>
            <a:r>
              <a:rPr lang="en-US" sz="1100" dirty="0" err="1">
                <a:latin typeface="Calibri" panose="020F0502020204030204" pitchFamily="34" charset="0"/>
                <a:ea typeface="SimSun" panose="02010600030101010101" pitchFamily="2" charset="-122"/>
                <a:cs typeface="Calibri" panose="020F0502020204030204" pitchFamily="34" charset="0"/>
              </a:rPr>
              <a:t>o.order_id</a:t>
            </a:r>
            <a:r>
              <a:rPr lang="en-US" sz="1100" dirty="0">
                <a:latin typeface="Calibri" panose="020F0502020204030204" pitchFamily="34" charset="0"/>
                <a:ea typeface="SimSun" panose="02010600030101010101" pitchFamily="2" charset="-122"/>
                <a:cs typeface="Calibri" panose="020F0502020204030204" pitchFamily="34" charset="0"/>
              </a:rPr>
              <a:t>, </a:t>
            </a:r>
            <a:r>
              <a:rPr lang="en-US" sz="1100" dirty="0" err="1">
                <a:latin typeface="Calibri" panose="020F0502020204030204" pitchFamily="34" charset="0"/>
                <a:ea typeface="SimSun" panose="02010600030101010101" pitchFamily="2" charset="-122"/>
                <a:cs typeface="Calibri" panose="020F0502020204030204" pitchFamily="34" charset="0"/>
              </a:rPr>
              <a:t>p.product_id</a:t>
            </a:r>
            <a:r>
              <a:rPr lang="en-US" sz="1100" dirty="0">
                <a:latin typeface="Calibri" panose="020F0502020204030204" pitchFamily="34" charset="0"/>
                <a:ea typeface="SimSun" panose="02010600030101010101" pitchFamily="2" charset="-122"/>
                <a:cs typeface="Calibri" panose="020F0502020204030204" pitchFamily="34" charset="0"/>
              </a:rPr>
              <a:t>, </a:t>
            </a:r>
            <a:r>
              <a:rPr lang="en-US" sz="1100" dirty="0" err="1">
                <a:latin typeface="Calibri" panose="020F0502020204030204" pitchFamily="34" charset="0"/>
                <a:ea typeface="SimSun" panose="02010600030101010101" pitchFamily="2" charset="-122"/>
                <a:cs typeface="Calibri" panose="020F0502020204030204" pitchFamily="34" charset="0"/>
              </a:rPr>
              <a:t>r.review_score</a:t>
            </a:r>
            <a:r>
              <a:rPr lang="en-US" sz="1100" dirty="0">
                <a:latin typeface="Calibri" panose="020F0502020204030204" pitchFamily="34" charset="0"/>
                <a:ea typeface="SimSun" panose="02010600030101010101" pitchFamily="2" charset="-122"/>
                <a:cs typeface="Calibri" panose="020F0502020204030204" pitchFamily="34" charset="0"/>
              </a:rPr>
              <a:t>, </a:t>
            </a:r>
          </a:p>
          <a:p>
            <a:pPr marL="1028700" lvl="2" indent="0">
              <a:buNone/>
            </a:pPr>
            <a:r>
              <a:rPr lang="en-US" sz="1100" dirty="0" err="1">
                <a:latin typeface="Calibri" panose="020F0502020204030204" pitchFamily="34" charset="0"/>
                <a:ea typeface="SimSun" panose="02010600030101010101" pitchFamily="2" charset="-122"/>
                <a:cs typeface="Calibri" panose="020F0502020204030204" pitchFamily="34" charset="0"/>
              </a:rPr>
              <a:t>d.date_id</a:t>
            </a:r>
            <a:r>
              <a:rPr lang="en-US" sz="1100" dirty="0">
                <a:latin typeface="Calibri" panose="020F0502020204030204" pitchFamily="34" charset="0"/>
                <a:ea typeface="SimSun" panose="02010600030101010101" pitchFamily="2" charset="-122"/>
                <a:cs typeface="Calibri" panose="020F0502020204030204" pitchFamily="34" charset="0"/>
              </a:rPr>
              <a:t> from Customer c</a:t>
            </a:r>
          </a:p>
          <a:p>
            <a:pPr marL="1028700" lvl="2" indent="0">
              <a:buNone/>
            </a:pPr>
            <a:r>
              <a:rPr lang="en-US" sz="1100" dirty="0">
                <a:latin typeface="Calibri" panose="020F0502020204030204" pitchFamily="34" charset="0"/>
                <a:ea typeface="SimSun" panose="02010600030101010101" pitchFamily="2" charset="-122"/>
                <a:cs typeface="Calibri" panose="020F0502020204030204" pitchFamily="34" charset="0"/>
              </a:rPr>
              <a:t>join Order2 o on </a:t>
            </a:r>
            <a:r>
              <a:rPr lang="en-US" sz="1100" dirty="0" err="1">
                <a:latin typeface="Calibri" panose="020F0502020204030204" pitchFamily="34" charset="0"/>
                <a:ea typeface="SimSun" panose="02010600030101010101" pitchFamily="2" charset="-122"/>
                <a:cs typeface="Calibri" panose="020F0502020204030204" pitchFamily="34" charset="0"/>
              </a:rPr>
              <a:t>c.customer_id</a:t>
            </a:r>
            <a:r>
              <a:rPr lang="en-US" sz="1100" dirty="0">
                <a:latin typeface="Calibri" panose="020F0502020204030204" pitchFamily="34" charset="0"/>
                <a:ea typeface="SimSun" panose="02010600030101010101" pitchFamily="2" charset="-122"/>
                <a:cs typeface="Calibri" panose="020F0502020204030204" pitchFamily="34" charset="0"/>
              </a:rPr>
              <a:t> = </a:t>
            </a:r>
            <a:r>
              <a:rPr lang="en-US" sz="1100" dirty="0" err="1">
                <a:latin typeface="Calibri" panose="020F0502020204030204" pitchFamily="34" charset="0"/>
                <a:ea typeface="SimSun" panose="02010600030101010101" pitchFamily="2" charset="-122"/>
                <a:cs typeface="Calibri" panose="020F0502020204030204" pitchFamily="34" charset="0"/>
              </a:rPr>
              <a:t>o.customer_id</a:t>
            </a:r>
            <a:endParaRPr lang="en-US" sz="1100" dirty="0">
              <a:latin typeface="Calibri" panose="020F0502020204030204" pitchFamily="34" charset="0"/>
              <a:ea typeface="SimSun" panose="02010600030101010101" pitchFamily="2" charset="-122"/>
              <a:cs typeface="Calibri" panose="020F0502020204030204" pitchFamily="34" charset="0"/>
            </a:endParaRPr>
          </a:p>
          <a:p>
            <a:pPr marL="1028700" lvl="2" indent="0">
              <a:buNone/>
            </a:pPr>
            <a:r>
              <a:rPr lang="en-US" sz="1100" dirty="0">
                <a:latin typeface="Calibri" panose="020F0502020204030204" pitchFamily="34" charset="0"/>
                <a:ea typeface="SimSun" panose="02010600030101010101" pitchFamily="2" charset="-122"/>
                <a:cs typeface="Calibri" panose="020F0502020204030204" pitchFamily="34" charset="0"/>
              </a:rPr>
              <a:t>join </a:t>
            </a:r>
            <a:r>
              <a:rPr lang="en-US" sz="1100" dirty="0" err="1">
                <a:latin typeface="Calibri" panose="020F0502020204030204" pitchFamily="34" charset="0"/>
                <a:ea typeface="SimSun" panose="02010600030101010101" pitchFamily="2" charset="-122"/>
                <a:cs typeface="Calibri" panose="020F0502020204030204" pitchFamily="34" charset="0"/>
              </a:rPr>
              <a:t>Order_items</a:t>
            </a:r>
            <a:r>
              <a:rPr lang="en-US" sz="1100" dirty="0">
                <a:latin typeface="Calibri" panose="020F0502020204030204" pitchFamily="34" charset="0"/>
                <a:ea typeface="SimSun" panose="02010600030101010101" pitchFamily="2" charset="-122"/>
                <a:cs typeface="Calibri" panose="020F0502020204030204" pitchFamily="34" charset="0"/>
              </a:rPr>
              <a:t> </a:t>
            </a:r>
            <a:r>
              <a:rPr lang="en-US" sz="1100" dirty="0" err="1">
                <a:latin typeface="Calibri" panose="020F0502020204030204" pitchFamily="34" charset="0"/>
                <a:ea typeface="SimSun" panose="02010600030101010101" pitchFamily="2" charset="-122"/>
                <a:cs typeface="Calibri" panose="020F0502020204030204" pitchFamily="34" charset="0"/>
              </a:rPr>
              <a:t>i</a:t>
            </a:r>
            <a:r>
              <a:rPr lang="en-US" sz="1100" dirty="0">
                <a:latin typeface="Calibri" panose="020F0502020204030204" pitchFamily="34" charset="0"/>
                <a:ea typeface="SimSun" panose="02010600030101010101" pitchFamily="2" charset="-122"/>
                <a:cs typeface="Calibri" panose="020F0502020204030204" pitchFamily="34" charset="0"/>
              </a:rPr>
              <a:t> on </a:t>
            </a:r>
            <a:r>
              <a:rPr lang="en-US" sz="1100" dirty="0" err="1">
                <a:latin typeface="Calibri" panose="020F0502020204030204" pitchFamily="34" charset="0"/>
                <a:ea typeface="SimSun" panose="02010600030101010101" pitchFamily="2" charset="-122"/>
                <a:cs typeface="Calibri" panose="020F0502020204030204" pitchFamily="34" charset="0"/>
              </a:rPr>
              <a:t>i.order_id</a:t>
            </a:r>
            <a:r>
              <a:rPr lang="en-US" sz="1100" dirty="0">
                <a:latin typeface="Calibri" panose="020F0502020204030204" pitchFamily="34" charset="0"/>
                <a:ea typeface="SimSun" panose="02010600030101010101" pitchFamily="2" charset="-122"/>
                <a:cs typeface="Calibri" panose="020F0502020204030204" pitchFamily="34" charset="0"/>
              </a:rPr>
              <a:t> = </a:t>
            </a:r>
            <a:r>
              <a:rPr lang="en-US" sz="1100" dirty="0" err="1">
                <a:latin typeface="Calibri" panose="020F0502020204030204" pitchFamily="34" charset="0"/>
                <a:ea typeface="SimSun" panose="02010600030101010101" pitchFamily="2" charset="-122"/>
                <a:cs typeface="Calibri" panose="020F0502020204030204" pitchFamily="34" charset="0"/>
              </a:rPr>
              <a:t>o.order_id</a:t>
            </a:r>
            <a:endParaRPr lang="en-US" sz="1100" dirty="0">
              <a:latin typeface="Calibri" panose="020F0502020204030204" pitchFamily="34" charset="0"/>
              <a:ea typeface="SimSun" panose="02010600030101010101" pitchFamily="2" charset="-122"/>
              <a:cs typeface="Calibri" panose="020F0502020204030204" pitchFamily="34" charset="0"/>
            </a:endParaRPr>
          </a:p>
          <a:p>
            <a:pPr marL="1028700" lvl="2" indent="0">
              <a:buNone/>
            </a:pPr>
            <a:r>
              <a:rPr lang="en-US" sz="1100" dirty="0">
                <a:latin typeface="Calibri" panose="020F0502020204030204" pitchFamily="34" charset="0"/>
                <a:ea typeface="SimSun" panose="02010600030101010101" pitchFamily="2" charset="-122"/>
                <a:cs typeface="Calibri" panose="020F0502020204030204" pitchFamily="34" charset="0"/>
              </a:rPr>
              <a:t>join Product p on </a:t>
            </a:r>
            <a:r>
              <a:rPr lang="en-US" sz="1100" dirty="0" err="1">
                <a:latin typeface="Calibri" panose="020F0502020204030204" pitchFamily="34" charset="0"/>
                <a:ea typeface="SimSun" panose="02010600030101010101" pitchFamily="2" charset="-122"/>
                <a:cs typeface="Calibri" panose="020F0502020204030204" pitchFamily="34" charset="0"/>
              </a:rPr>
              <a:t>p.product_id</a:t>
            </a:r>
            <a:r>
              <a:rPr lang="en-US" sz="1100" dirty="0">
                <a:latin typeface="Calibri" panose="020F0502020204030204" pitchFamily="34" charset="0"/>
                <a:ea typeface="SimSun" panose="02010600030101010101" pitchFamily="2" charset="-122"/>
                <a:cs typeface="Calibri" panose="020F0502020204030204" pitchFamily="34" charset="0"/>
              </a:rPr>
              <a:t> = </a:t>
            </a:r>
            <a:r>
              <a:rPr lang="en-US" sz="1100" dirty="0" err="1">
                <a:latin typeface="Calibri" panose="020F0502020204030204" pitchFamily="34" charset="0"/>
                <a:ea typeface="SimSun" panose="02010600030101010101" pitchFamily="2" charset="-122"/>
                <a:cs typeface="Calibri" panose="020F0502020204030204" pitchFamily="34" charset="0"/>
              </a:rPr>
              <a:t>i.product_id</a:t>
            </a:r>
            <a:endParaRPr lang="en-US" sz="1100" dirty="0">
              <a:latin typeface="Calibri" panose="020F0502020204030204" pitchFamily="34" charset="0"/>
              <a:ea typeface="SimSun" panose="02010600030101010101" pitchFamily="2" charset="-122"/>
              <a:cs typeface="Calibri" panose="020F0502020204030204" pitchFamily="34" charset="0"/>
            </a:endParaRPr>
          </a:p>
          <a:p>
            <a:pPr marL="1028700" lvl="2" indent="0">
              <a:buNone/>
            </a:pPr>
            <a:r>
              <a:rPr lang="en-US" sz="1100" dirty="0">
                <a:latin typeface="Calibri" panose="020F0502020204030204" pitchFamily="34" charset="0"/>
                <a:ea typeface="SimSun" panose="02010600030101010101" pitchFamily="2" charset="-122"/>
                <a:cs typeface="Calibri" panose="020F0502020204030204" pitchFamily="34" charset="0"/>
              </a:rPr>
              <a:t>join </a:t>
            </a:r>
            <a:r>
              <a:rPr lang="en-US" sz="1100" dirty="0" err="1">
                <a:latin typeface="Calibri" panose="020F0502020204030204" pitchFamily="34" charset="0"/>
                <a:ea typeface="SimSun" panose="02010600030101010101" pitchFamily="2" charset="-122"/>
                <a:cs typeface="Calibri" panose="020F0502020204030204" pitchFamily="34" charset="0"/>
              </a:rPr>
              <a:t>Order_reviews</a:t>
            </a:r>
            <a:r>
              <a:rPr lang="en-US" sz="1100" dirty="0">
                <a:latin typeface="Calibri" panose="020F0502020204030204" pitchFamily="34" charset="0"/>
                <a:ea typeface="SimSun" panose="02010600030101010101" pitchFamily="2" charset="-122"/>
                <a:cs typeface="Calibri" panose="020F0502020204030204" pitchFamily="34" charset="0"/>
              </a:rPr>
              <a:t> r on </a:t>
            </a:r>
            <a:r>
              <a:rPr lang="en-US" sz="1100" dirty="0" err="1">
                <a:latin typeface="Calibri" panose="020F0502020204030204" pitchFamily="34" charset="0"/>
                <a:ea typeface="SimSun" panose="02010600030101010101" pitchFamily="2" charset="-122"/>
                <a:cs typeface="Calibri" panose="020F0502020204030204" pitchFamily="34" charset="0"/>
              </a:rPr>
              <a:t>r.order_id</a:t>
            </a:r>
            <a:r>
              <a:rPr lang="en-US" sz="1100" dirty="0">
                <a:latin typeface="Calibri" panose="020F0502020204030204" pitchFamily="34" charset="0"/>
                <a:ea typeface="SimSun" panose="02010600030101010101" pitchFamily="2" charset="-122"/>
                <a:cs typeface="Calibri" panose="020F0502020204030204" pitchFamily="34" charset="0"/>
              </a:rPr>
              <a:t> = </a:t>
            </a:r>
            <a:r>
              <a:rPr lang="en-US" sz="1100" dirty="0" err="1">
                <a:latin typeface="Calibri" panose="020F0502020204030204" pitchFamily="34" charset="0"/>
                <a:ea typeface="SimSun" panose="02010600030101010101" pitchFamily="2" charset="-122"/>
                <a:cs typeface="Calibri" panose="020F0502020204030204" pitchFamily="34" charset="0"/>
              </a:rPr>
              <a:t>i.order_id</a:t>
            </a:r>
            <a:endParaRPr lang="en-US" sz="1100" dirty="0">
              <a:latin typeface="Calibri" panose="020F0502020204030204" pitchFamily="34" charset="0"/>
              <a:ea typeface="SimSun" panose="02010600030101010101" pitchFamily="2" charset="-122"/>
              <a:cs typeface="Calibri" panose="020F0502020204030204" pitchFamily="34" charset="0"/>
            </a:endParaRPr>
          </a:p>
          <a:p>
            <a:pPr marL="1028700" lvl="2" indent="0">
              <a:buNone/>
            </a:pPr>
            <a:r>
              <a:rPr lang="en-US" sz="1100" dirty="0">
                <a:latin typeface="Calibri" panose="020F0502020204030204" pitchFamily="34" charset="0"/>
                <a:ea typeface="SimSun" panose="02010600030101010101" pitchFamily="2" charset="-122"/>
                <a:cs typeface="Calibri" panose="020F0502020204030204" pitchFamily="34" charset="0"/>
              </a:rPr>
              <a:t>join Date d on </a:t>
            </a:r>
            <a:r>
              <a:rPr lang="en-US" sz="1100" dirty="0" err="1">
                <a:latin typeface="Calibri" panose="020F0502020204030204" pitchFamily="34" charset="0"/>
                <a:ea typeface="SimSun" panose="02010600030101010101" pitchFamily="2" charset="-122"/>
                <a:cs typeface="Calibri" panose="020F0502020204030204" pitchFamily="34" charset="0"/>
              </a:rPr>
              <a:t>d.date_id</a:t>
            </a:r>
            <a:r>
              <a:rPr lang="en-US" sz="1100" dirty="0">
                <a:latin typeface="Calibri" panose="020F0502020204030204" pitchFamily="34" charset="0"/>
                <a:ea typeface="SimSun" panose="02010600030101010101" pitchFamily="2" charset="-122"/>
                <a:cs typeface="Calibri" panose="020F0502020204030204" pitchFamily="34" charset="0"/>
              </a:rPr>
              <a:t>=</a:t>
            </a:r>
            <a:r>
              <a:rPr lang="en-US" sz="1100" dirty="0" err="1">
                <a:latin typeface="Calibri" panose="020F0502020204030204" pitchFamily="34" charset="0"/>
                <a:ea typeface="SimSun" panose="02010600030101010101" pitchFamily="2" charset="-122"/>
                <a:cs typeface="Calibri" panose="020F0502020204030204" pitchFamily="34" charset="0"/>
              </a:rPr>
              <a:t>r.date_id</a:t>
            </a:r>
            <a:r>
              <a:rPr lang="en-US" sz="1100" dirty="0">
                <a:latin typeface="Calibri" panose="020F0502020204030204" pitchFamily="34" charset="0"/>
                <a:ea typeface="SimSun" panose="02010600030101010101" pitchFamily="2" charset="-122"/>
                <a:cs typeface="Calibri" panose="020F0502020204030204" pitchFamily="34" charset="0"/>
              </a:rPr>
              <a:t>;</a:t>
            </a:r>
          </a:p>
          <a:p>
            <a:pPr marL="1028700" lvl="2" indent="0">
              <a:buNone/>
            </a:pPr>
            <a:endParaRPr lang="en-US" sz="1100" dirty="0">
              <a:latin typeface="Calibri" panose="020F0502020204030204" pitchFamily="34" charset="0"/>
              <a:ea typeface="SimSun" panose="02010600030101010101" pitchFamily="2" charset="-122"/>
              <a:cs typeface="Calibri" panose="020F0502020204030204" pitchFamily="34" charset="0"/>
            </a:endParaRPr>
          </a:p>
          <a:p>
            <a:pPr marL="571500" lvl="1" indent="0">
              <a:buNone/>
            </a:pPr>
            <a:r>
              <a:rPr lang="en-US" sz="1200" dirty="0">
                <a:latin typeface="Calibri" panose="020F0502020204030204" pitchFamily="34" charset="0"/>
                <a:ea typeface="SimSun" panose="02010600030101010101" pitchFamily="2" charset="-122"/>
                <a:cs typeface="Calibri" panose="020F0502020204030204" pitchFamily="34" charset="0"/>
              </a:rPr>
              <a:t>b. Deleting duplicate records from Review fact table</a:t>
            </a:r>
          </a:p>
          <a:p>
            <a:pPr marL="571500" lvl="1" indent="0">
              <a:buNone/>
            </a:pPr>
            <a:r>
              <a:rPr lang="en-US" sz="1200" dirty="0">
                <a:latin typeface="Calibri" panose="020F0502020204030204" pitchFamily="34" charset="0"/>
                <a:ea typeface="SimSun" panose="02010600030101010101" pitchFamily="2" charset="-122"/>
                <a:cs typeface="Calibri" panose="020F0502020204030204" pitchFamily="34" charset="0"/>
              </a:rPr>
              <a:t>c. Dropping </a:t>
            </a:r>
            <a:r>
              <a:rPr lang="en-US" sz="1200" dirty="0" err="1">
                <a:latin typeface="Calibri" panose="020F0502020204030204" pitchFamily="34" charset="0"/>
                <a:ea typeface="SimSun" panose="02010600030101010101" pitchFamily="2" charset="-122"/>
                <a:cs typeface="Calibri" panose="020F0502020204030204" pitchFamily="34" charset="0"/>
              </a:rPr>
              <a:t>order_id</a:t>
            </a:r>
            <a:r>
              <a:rPr lang="en-US" sz="1200" dirty="0">
                <a:latin typeface="Calibri" panose="020F0502020204030204" pitchFamily="34" charset="0"/>
                <a:ea typeface="SimSun" panose="02010600030101010101" pitchFamily="2" charset="-122"/>
                <a:cs typeface="Calibri" panose="020F0502020204030204" pitchFamily="34" charset="0"/>
              </a:rPr>
              <a:t> attribute which is not needed</a:t>
            </a:r>
          </a:p>
          <a:p>
            <a:pPr marL="571500" lvl="1" indent="0">
              <a:buNone/>
            </a:pPr>
            <a:r>
              <a:rPr lang="en-US" sz="1200" dirty="0">
                <a:latin typeface="Calibri" panose="020F0502020204030204" pitchFamily="34" charset="0"/>
                <a:ea typeface="SimSun" panose="02010600030101010101" pitchFamily="2" charset="-122"/>
                <a:cs typeface="Calibri" panose="020F0502020204030204" pitchFamily="34" charset="0"/>
              </a:rPr>
              <a:t>d. Adding composite PK and 3 FK constraints to reference dimension tables</a:t>
            </a: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marL="571500" lvl="1" indent="0">
              <a:buNone/>
            </a:pP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marL="571500" lvl="1" indent="0">
              <a:buNone/>
            </a:pP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marL="114300" indent="0">
              <a:buNone/>
            </a:pPr>
            <a:endParaRPr lang="en-IN" sz="1200" dirty="0"/>
          </a:p>
        </p:txBody>
      </p:sp>
      <p:pic>
        <p:nvPicPr>
          <p:cNvPr id="4" name="Picture 3" descr="Diagram&#10;&#10;Description automatically generated">
            <a:extLst>
              <a:ext uri="{FF2B5EF4-FFF2-40B4-BE49-F238E27FC236}">
                <a16:creationId xmlns:a16="http://schemas.microsoft.com/office/drawing/2014/main" id="{37132E3E-E73E-65EC-A3DB-EEB513035CA9}"/>
              </a:ext>
            </a:extLst>
          </p:cNvPr>
          <p:cNvPicPr>
            <a:picLocks noChangeAspect="1"/>
          </p:cNvPicPr>
          <p:nvPr/>
        </p:nvPicPr>
        <p:blipFill>
          <a:blip r:embed="rId2"/>
          <a:stretch>
            <a:fillRect/>
          </a:stretch>
        </p:blipFill>
        <p:spPr>
          <a:xfrm>
            <a:off x="5446253" y="1483851"/>
            <a:ext cx="3576304" cy="3089707"/>
          </a:xfrm>
          <a:prstGeom prst="rect">
            <a:avLst/>
          </a:prstGeom>
        </p:spPr>
      </p:pic>
    </p:spTree>
    <p:extLst>
      <p:ext uri="{BB962C8B-B14F-4D97-AF65-F5344CB8AC3E}">
        <p14:creationId xmlns:p14="http://schemas.microsoft.com/office/powerpoint/2010/main" val="3165178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4A051-E28D-34AD-4500-646BEBF08E4A}"/>
              </a:ext>
            </a:extLst>
          </p:cNvPr>
          <p:cNvSpPr>
            <a:spLocks noGrp="1"/>
          </p:cNvSpPr>
          <p:nvPr>
            <p:ph type="title"/>
          </p:nvPr>
        </p:nvSpPr>
        <p:spPr/>
        <p:txBody>
          <a:bodyPr>
            <a:normAutofit fontScale="90000"/>
          </a:bodyPr>
          <a:lstStyle/>
          <a:p>
            <a:r>
              <a:rPr lang="en-IN" dirty="0">
                <a:latin typeface="Calibri" panose="020F0502020204030204" pitchFamily="34" charset="0"/>
                <a:cs typeface="Calibri" panose="020F0502020204030204" pitchFamily="34" charset="0"/>
              </a:rPr>
              <a:t>Fact tables</a:t>
            </a:r>
          </a:p>
        </p:txBody>
      </p:sp>
      <p:sp>
        <p:nvSpPr>
          <p:cNvPr id="3" name="Text Placeholder 2">
            <a:extLst>
              <a:ext uri="{FF2B5EF4-FFF2-40B4-BE49-F238E27FC236}">
                <a16:creationId xmlns:a16="http://schemas.microsoft.com/office/drawing/2014/main" id="{C5A22FAC-B2BF-8B1D-0FBF-29B71528FB7C}"/>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F870826A-922E-EAE2-56E1-88D6D9B59209}"/>
              </a:ext>
            </a:extLst>
          </p:cNvPr>
          <p:cNvPicPr>
            <a:picLocks noChangeAspect="1"/>
          </p:cNvPicPr>
          <p:nvPr/>
        </p:nvPicPr>
        <p:blipFill rotWithShape="1">
          <a:blip r:embed="rId2"/>
          <a:srcRect l="8229" t="19583" r="44764" b="7778"/>
          <a:stretch/>
        </p:blipFill>
        <p:spPr>
          <a:xfrm>
            <a:off x="311700" y="929453"/>
            <a:ext cx="3529012" cy="3804047"/>
          </a:xfrm>
          <a:prstGeom prst="rect">
            <a:avLst/>
          </a:prstGeom>
        </p:spPr>
      </p:pic>
      <p:pic>
        <p:nvPicPr>
          <p:cNvPr id="5" name="Picture 4">
            <a:extLst>
              <a:ext uri="{FF2B5EF4-FFF2-40B4-BE49-F238E27FC236}">
                <a16:creationId xmlns:a16="http://schemas.microsoft.com/office/drawing/2014/main" id="{00A5E9BB-1284-B99C-6C6F-5F14B3FB8E86}"/>
              </a:ext>
            </a:extLst>
          </p:cNvPr>
          <p:cNvPicPr>
            <a:picLocks noChangeAspect="1"/>
          </p:cNvPicPr>
          <p:nvPr/>
        </p:nvPicPr>
        <p:blipFill>
          <a:blip r:embed="rId3"/>
          <a:srcRect l="19858" t="26875" r="34193" b="5144"/>
          <a:stretch>
            <a:fillRect/>
          </a:stretch>
        </p:blipFill>
        <p:spPr>
          <a:xfrm>
            <a:off x="4065429" y="929453"/>
            <a:ext cx="4227830" cy="3519170"/>
          </a:xfrm>
          <a:prstGeom prst="rect">
            <a:avLst/>
          </a:prstGeom>
          <a:noFill/>
          <a:ln>
            <a:noFill/>
          </a:ln>
        </p:spPr>
      </p:pic>
      <p:sp>
        <p:nvSpPr>
          <p:cNvPr id="8" name="TextBox 7">
            <a:extLst>
              <a:ext uri="{FF2B5EF4-FFF2-40B4-BE49-F238E27FC236}">
                <a16:creationId xmlns:a16="http://schemas.microsoft.com/office/drawing/2014/main" id="{333C7589-1911-F9AB-9D32-2057EA778C66}"/>
              </a:ext>
            </a:extLst>
          </p:cNvPr>
          <p:cNvSpPr txBox="1"/>
          <p:nvPr/>
        </p:nvSpPr>
        <p:spPr>
          <a:xfrm>
            <a:off x="4020864" y="4414986"/>
            <a:ext cx="2307431" cy="307777"/>
          </a:xfrm>
          <a:prstGeom prst="rect">
            <a:avLst/>
          </a:prstGeom>
          <a:noFill/>
        </p:spPr>
        <p:txBody>
          <a:bodyPr wrap="square" rtlCol="0">
            <a:spAutoFit/>
          </a:bodyPr>
          <a:lstStyle/>
          <a:p>
            <a:r>
              <a:rPr lang="en-IN" dirty="0">
                <a:solidFill>
                  <a:schemeClr val="bg2">
                    <a:lumMod val="75000"/>
                  </a:schemeClr>
                </a:solidFill>
                <a:latin typeface="Calibri" panose="020F0502020204030204" pitchFamily="34" charset="0"/>
                <a:cs typeface="Calibri" panose="020F0502020204030204" pitchFamily="34" charset="0"/>
              </a:rPr>
              <a:t>Review fact table</a:t>
            </a:r>
          </a:p>
        </p:txBody>
      </p:sp>
    </p:spTree>
    <p:extLst>
      <p:ext uri="{BB962C8B-B14F-4D97-AF65-F5344CB8AC3E}">
        <p14:creationId xmlns:p14="http://schemas.microsoft.com/office/powerpoint/2010/main" val="410129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B232-82B4-730C-257C-924218D669FF}"/>
              </a:ext>
            </a:extLst>
          </p:cNvPr>
          <p:cNvSpPr>
            <a:spLocks noGrp="1"/>
          </p:cNvSpPr>
          <p:nvPr>
            <p:ph type="title"/>
          </p:nvPr>
        </p:nvSpPr>
        <p:spPr>
          <a:xfrm>
            <a:off x="247407" y="81862"/>
            <a:ext cx="8520600" cy="607800"/>
          </a:xfrm>
        </p:spPr>
        <p:txBody>
          <a:bodyPr>
            <a:normAutofit fontScale="90000"/>
          </a:bodyPr>
          <a:lstStyle/>
          <a:p>
            <a:r>
              <a:rPr lang="en-IN" dirty="0">
                <a:latin typeface="Calibri" panose="020F0502020204030204" pitchFamily="34" charset="0"/>
                <a:cs typeface="Calibri" panose="020F0502020204030204" pitchFamily="34" charset="0"/>
              </a:rPr>
              <a:t>Fact tables</a:t>
            </a:r>
            <a:br>
              <a:rPr lang="en-IN" dirty="0">
                <a:latin typeface="Calibri" panose="020F0502020204030204" pitchFamily="34" charset="0"/>
                <a:cs typeface="Calibri" panose="020F0502020204030204" pitchFamily="34" charset="0"/>
              </a:rPr>
            </a:br>
            <a:br>
              <a:rPr lang="en-IN" dirty="0">
                <a:latin typeface="Calibri" panose="020F0502020204030204" pitchFamily="34" charset="0"/>
                <a:cs typeface="Calibri" panose="020F0502020204030204" pitchFamily="34" charset="0"/>
              </a:rPr>
            </a:br>
            <a:endParaRPr lang="en-IN"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97933E6B-D468-5742-7EB4-A7A867F7DDC3}"/>
              </a:ext>
            </a:extLst>
          </p:cNvPr>
          <p:cNvSpPr>
            <a:spLocks noGrp="1"/>
          </p:cNvSpPr>
          <p:nvPr>
            <p:ph type="body" idx="1"/>
          </p:nvPr>
        </p:nvSpPr>
        <p:spPr>
          <a:xfrm>
            <a:off x="311700" y="689662"/>
            <a:ext cx="8520600" cy="4182774"/>
          </a:xfrm>
        </p:spPr>
        <p:txBody>
          <a:bodyPr>
            <a:normAutofit fontScale="32500" lnSpcReduction="20000"/>
          </a:bodyPr>
          <a:lstStyle/>
          <a:p>
            <a:pPr marL="114300" indent="0">
              <a:buNone/>
            </a:pPr>
            <a:r>
              <a:rPr lang="en-IN" sz="4800" b="1" dirty="0">
                <a:latin typeface="Calibri" panose="020F0502020204030204" pitchFamily="34" charset="0"/>
                <a:cs typeface="Calibri" panose="020F0502020204030204" pitchFamily="34" charset="0"/>
              </a:rPr>
              <a:t>2. </a:t>
            </a:r>
            <a:r>
              <a:rPr lang="en-IN" sz="4800" b="1" dirty="0" err="1">
                <a:latin typeface="Calibri" panose="020F0502020204030204" pitchFamily="34" charset="0"/>
                <a:cs typeface="Calibri" panose="020F0502020204030204" pitchFamily="34" charset="0"/>
              </a:rPr>
              <a:t>Product_Orders</a:t>
            </a:r>
            <a:endParaRPr lang="en-IN" sz="4800" b="1" dirty="0">
              <a:latin typeface="Calibri" panose="020F0502020204030204" pitchFamily="34" charset="0"/>
              <a:cs typeface="Calibri" panose="020F0502020204030204" pitchFamily="34" charset="0"/>
            </a:endParaRPr>
          </a:p>
          <a:p>
            <a:pPr marL="628650" indent="-514350">
              <a:buAutoNum type="arabicPeriod" startAt="2"/>
            </a:pPr>
            <a:endParaRPr lang="en-IN" sz="3000" b="1"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IN" sz="4800" dirty="0">
                <a:effectLst/>
                <a:latin typeface="Calibri" panose="020F0502020204030204" pitchFamily="34" charset="0"/>
                <a:ea typeface="SimSun" panose="02010600030101010101" pitchFamily="2" charset="-122"/>
                <a:cs typeface="Calibri" panose="020F0502020204030204" pitchFamily="34" charset="0"/>
              </a:rPr>
              <a:t>Snapshot fact table</a:t>
            </a:r>
          </a:p>
          <a:p>
            <a:pPr>
              <a:buFont typeface="Wingdings" panose="05000000000000000000" pitchFamily="2" charset="2"/>
              <a:buChar char="Ø"/>
            </a:pPr>
            <a:r>
              <a:rPr lang="en-US" sz="4800" dirty="0">
                <a:effectLst/>
                <a:latin typeface="Calibri" panose="020F0502020204030204" pitchFamily="34" charset="0"/>
                <a:ea typeface="SimSun" panose="02010600030101010101" pitchFamily="2" charset="-122"/>
                <a:cs typeface="Calibri" panose="020F0502020204030204" pitchFamily="34" charset="0"/>
              </a:rPr>
              <a:t>3 foreign keys referencing the Customer, Product and </a:t>
            </a:r>
            <a:r>
              <a:rPr lang="en-US" sz="4800" dirty="0">
                <a:latin typeface="Calibri" panose="020F0502020204030204" pitchFamily="34" charset="0"/>
                <a:ea typeface="SimSun" panose="02010600030101010101" pitchFamily="2" charset="-122"/>
                <a:cs typeface="Calibri" panose="020F0502020204030204" pitchFamily="34" charset="0"/>
              </a:rPr>
              <a:t>Purchased time</a:t>
            </a:r>
            <a:r>
              <a:rPr lang="en-US" sz="4800" dirty="0">
                <a:effectLst/>
                <a:latin typeface="Calibri" panose="020F0502020204030204" pitchFamily="34" charset="0"/>
                <a:ea typeface="SimSun" panose="02010600030101010101" pitchFamily="2" charset="-122"/>
                <a:cs typeface="Calibri" panose="020F0502020204030204" pitchFamily="34" charset="0"/>
              </a:rPr>
              <a:t> dimensions </a:t>
            </a:r>
          </a:p>
          <a:p>
            <a:pPr marL="114300" indent="0">
              <a:buNone/>
            </a:pPr>
            <a:r>
              <a:rPr lang="en-US" sz="4800" dirty="0">
                <a:latin typeface="Calibri" panose="020F0502020204030204" pitchFamily="34" charset="0"/>
                <a:ea typeface="SimSun" panose="02010600030101010101" pitchFamily="2" charset="-122"/>
                <a:cs typeface="Calibri" panose="020F0502020204030204" pitchFamily="34" charset="0"/>
              </a:rPr>
              <a:t>        </a:t>
            </a:r>
            <a:r>
              <a:rPr lang="en-US" sz="4800" dirty="0">
                <a:effectLst/>
                <a:latin typeface="Calibri" panose="020F0502020204030204" pitchFamily="34" charset="0"/>
                <a:ea typeface="SimSun" panose="02010600030101010101" pitchFamily="2" charset="-122"/>
                <a:cs typeface="Calibri" panose="020F0502020204030204" pitchFamily="34" charset="0"/>
              </a:rPr>
              <a:t>+ </a:t>
            </a:r>
            <a:r>
              <a:rPr lang="en-US" sz="4800" dirty="0">
                <a:latin typeface="Calibri" panose="020F0502020204030204" pitchFamily="34" charset="0"/>
                <a:ea typeface="SimSun" panose="02010600030101010101" pitchFamily="2" charset="-122"/>
                <a:cs typeface="Calibri" panose="020F0502020204030204" pitchFamily="34" charset="0"/>
              </a:rPr>
              <a:t>c</a:t>
            </a:r>
            <a:r>
              <a:rPr lang="en-US" sz="4800" dirty="0">
                <a:effectLst/>
                <a:latin typeface="Calibri" panose="020F0502020204030204" pitchFamily="34" charset="0"/>
                <a:ea typeface="SimSun" panose="02010600030101010101" pitchFamily="2" charset="-122"/>
                <a:cs typeface="Calibri" panose="020F0502020204030204" pitchFamily="34" charset="0"/>
              </a:rPr>
              <a:t>omposite PK</a:t>
            </a:r>
          </a:p>
          <a:p>
            <a:pPr algn="just">
              <a:buFont typeface="Wingdings" panose="05000000000000000000" pitchFamily="2" charset="2"/>
              <a:buChar char="Ø"/>
            </a:pPr>
            <a:r>
              <a:rPr lang="en-US" sz="4800" dirty="0">
                <a:effectLst/>
                <a:latin typeface="Calibri" panose="020F0502020204030204" pitchFamily="34" charset="0"/>
                <a:ea typeface="SimSun" panose="02010600030101010101" pitchFamily="2" charset="-122"/>
                <a:cs typeface="Calibri" panose="020F0502020204030204" pitchFamily="34" charset="0"/>
              </a:rPr>
              <a:t>Contains 3 measures: number of purchases of a particular product by a customer at a certain instant, average cost per product in a purchase, and total price per purchase by a customer at a certain time</a:t>
            </a:r>
            <a:endParaRPr lang="en-US" sz="4800" dirty="0">
              <a:latin typeface="Calibri" panose="020F0502020204030204" pitchFamily="34" charset="0"/>
              <a:ea typeface="SimSun" panose="02010600030101010101" pitchFamily="2" charset="-122"/>
              <a:cs typeface="Calibri" panose="020F0502020204030204" pitchFamily="34" charset="0"/>
            </a:endParaRPr>
          </a:p>
          <a:p>
            <a:pPr>
              <a:buFont typeface="Wingdings" panose="05000000000000000000" pitchFamily="2" charset="2"/>
              <a:buChar char="Ø"/>
            </a:pPr>
            <a:r>
              <a:rPr lang="en-US" sz="4800" dirty="0">
                <a:latin typeface="Calibri" panose="020F0502020204030204" pitchFamily="34" charset="0"/>
                <a:ea typeface="SimSun" panose="02010600030101010101" pitchFamily="2" charset="-122"/>
                <a:cs typeface="Calibri" panose="020F0502020204030204" pitchFamily="34" charset="0"/>
              </a:rPr>
              <a:t>Creating the fact table:</a:t>
            </a:r>
          </a:p>
          <a:p>
            <a:pPr marL="571500" lvl="1" indent="0">
              <a:buNone/>
            </a:pPr>
            <a:r>
              <a:rPr lang="en-US" sz="4800" dirty="0">
                <a:latin typeface="Calibri" panose="020F0502020204030204" pitchFamily="34" charset="0"/>
                <a:ea typeface="SimSun" panose="02010600030101010101" pitchFamily="2" charset="-122"/>
                <a:cs typeface="Calibri" panose="020F0502020204030204" pitchFamily="34" charset="0"/>
              </a:rPr>
              <a:t>a. </a:t>
            </a:r>
            <a:r>
              <a:rPr lang="en-US" sz="4800" dirty="0">
                <a:effectLst/>
                <a:latin typeface="Calibri" panose="020F0502020204030204" pitchFamily="34" charset="0"/>
                <a:ea typeface="SimSun" panose="02010600030101010101" pitchFamily="2" charset="-122"/>
                <a:cs typeface="Calibri" panose="020F0502020204030204" pitchFamily="34" charset="0"/>
              </a:rPr>
              <a:t>Joining dimension tables and inserting into new Product Orders fact table</a:t>
            </a:r>
          </a:p>
          <a:p>
            <a:pPr marL="571500" lvl="1" indent="0">
              <a:buNone/>
            </a:pPr>
            <a:r>
              <a:rPr lang="en-US" sz="4800" dirty="0">
                <a:latin typeface="Calibri" panose="020F0502020204030204" pitchFamily="34" charset="0"/>
                <a:ea typeface="SimSun" panose="02010600030101010101" pitchFamily="2" charset="-122"/>
                <a:cs typeface="Calibri" panose="020F0502020204030204" pitchFamily="34" charset="0"/>
              </a:rPr>
              <a:t>b. Adding a column of count/ number of purchases of a particular product by a customer at a certain instant using group by. Creating new table Product_Orders3 with these counts (this table has lesser number of rows since we aggregated purchases by customer, by product, by time)</a:t>
            </a:r>
          </a:p>
          <a:p>
            <a:pPr marL="571500" lvl="1" indent="0">
              <a:buNone/>
            </a:pPr>
            <a:r>
              <a:rPr lang="en-US" sz="4800" dirty="0">
                <a:latin typeface="Calibri" panose="020F0502020204030204" pitchFamily="34" charset="0"/>
                <a:ea typeface="SimSun" panose="02010600030101010101" pitchFamily="2" charset="-122"/>
                <a:cs typeface="Calibri" panose="020F0502020204030204" pitchFamily="34" charset="0"/>
              </a:rPr>
              <a:t>c. Adding the average cost per product in a purchase by a customer at a certain time</a:t>
            </a:r>
          </a:p>
          <a:p>
            <a:pPr marL="571500" lvl="1" indent="0">
              <a:buNone/>
            </a:pPr>
            <a:r>
              <a:rPr lang="en-US" sz="4800" dirty="0">
                <a:latin typeface="Calibri" panose="020F0502020204030204" pitchFamily="34" charset="0"/>
                <a:ea typeface="SimSun" panose="02010600030101010101" pitchFamily="2" charset="-122"/>
                <a:cs typeface="Calibri" panose="020F0502020204030204" pitchFamily="34" charset="0"/>
              </a:rPr>
              <a:t>d. Adding total price column (product quantity * average price per product in a purchase)</a:t>
            </a:r>
          </a:p>
          <a:p>
            <a:pPr marL="571500" lvl="1" indent="0">
              <a:buNone/>
            </a:pPr>
            <a:r>
              <a:rPr lang="en-US" sz="4800" dirty="0">
                <a:latin typeface="Calibri" panose="020F0502020204030204" pitchFamily="34" charset="0"/>
                <a:ea typeface="SimSun" panose="02010600030101010101" pitchFamily="2" charset="-122"/>
                <a:cs typeface="Calibri" panose="020F0502020204030204" pitchFamily="34" charset="0"/>
              </a:rPr>
              <a:t>e. Adding composite PK and 3 FK constraints to reference dimension tables</a:t>
            </a:r>
            <a:endParaRPr lang="en-US" sz="4800" dirty="0">
              <a:effectLst/>
              <a:latin typeface="Calibri" panose="020F0502020204030204" pitchFamily="34" charset="0"/>
              <a:ea typeface="SimSun" panose="02010600030101010101" pitchFamily="2" charset="-122"/>
              <a:cs typeface="Calibri" panose="020F0502020204030204" pitchFamily="34" charset="0"/>
            </a:endParaRPr>
          </a:p>
          <a:p>
            <a:pPr marL="571500" lvl="1" indent="0">
              <a:buNone/>
            </a:pPr>
            <a:endParaRPr lang="en-US" sz="4300" dirty="0">
              <a:effectLst/>
              <a:latin typeface="Calibri" panose="020F0502020204030204" pitchFamily="34" charset="0"/>
              <a:ea typeface="SimSun" panose="02010600030101010101" pitchFamily="2" charset="-122"/>
              <a:cs typeface="Calibri" panose="020F0502020204030204" pitchFamily="34" charset="0"/>
            </a:endParaRPr>
          </a:p>
          <a:p>
            <a:pPr marL="571500" lvl="1" indent="0">
              <a:buNone/>
            </a:pPr>
            <a:endParaRPr lang="en-US" sz="4300" dirty="0">
              <a:effectLst/>
              <a:latin typeface="Calibri" panose="020F0502020204030204" pitchFamily="34" charset="0"/>
              <a:ea typeface="SimSun" panose="02010600030101010101" pitchFamily="2" charset="-122"/>
              <a:cs typeface="Calibri" panose="020F0502020204030204" pitchFamily="34" charset="0"/>
            </a:endParaRPr>
          </a:p>
          <a:p>
            <a:pPr marL="114300" indent="0">
              <a:buNone/>
            </a:pPr>
            <a:endParaRPr lang="en-IN" dirty="0"/>
          </a:p>
        </p:txBody>
      </p:sp>
      <p:pic>
        <p:nvPicPr>
          <p:cNvPr id="4" name="Picture 3" descr="Diagram&#10;&#10;Description automatically generated">
            <a:extLst>
              <a:ext uri="{FF2B5EF4-FFF2-40B4-BE49-F238E27FC236}">
                <a16:creationId xmlns:a16="http://schemas.microsoft.com/office/drawing/2014/main" id="{220FC3A5-53A4-6D46-32E9-D0F3B02CA20A}"/>
              </a:ext>
            </a:extLst>
          </p:cNvPr>
          <p:cNvPicPr>
            <a:picLocks noChangeAspect="1"/>
          </p:cNvPicPr>
          <p:nvPr/>
        </p:nvPicPr>
        <p:blipFill rotWithShape="1">
          <a:blip r:embed="rId2"/>
          <a:srcRect l="38876" t="35210" r="36155" b="41438"/>
          <a:stretch/>
        </p:blipFill>
        <p:spPr>
          <a:xfrm>
            <a:off x="7362950" y="38418"/>
            <a:ext cx="1697525" cy="1371600"/>
          </a:xfrm>
          <a:prstGeom prst="rect">
            <a:avLst/>
          </a:prstGeom>
        </p:spPr>
      </p:pic>
    </p:spTree>
    <p:extLst>
      <p:ext uri="{BB962C8B-B14F-4D97-AF65-F5344CB8AC3E}">
        <p14:creationId xmlns:p14="http://schemas.microsoft.com/office/powerpoint/2010/main" val="2379715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927C-FD17-BFF1-3980-8149222C1F99}"/>
              </a:ext>
            </a:extLst>
          </p:cNvPr>
          <p:cNvSpPr>
            <a:spLocks noGrp="1"/>
          </p:cNvSpPr>
          <p:nvPr>
            <p:ph type="title"/>
          </p:nvPr>
        </p:nvSpPr>
        <p:spPr/>
        <p:txBody>
          <a:bodyPr>
            <a:normAutofit fontScale="90000"/>
          </a:bodyPr>
          <a:lstStyle/>
          <a:p>
            <a:r>
              <a:rPr lang="en-IN" dirty="0"/>
              <a:t>Fact tables</a:t>
            </a:r>
          </a:p>
        </p:txBody>
      </p:sp>
      <p:sp>
        <p:nvSpPr>
          <p:cNvPr id="3" name="Text Placeholder 2">
            <a:extLst>
              <a:ext uri="{FF2B5EF4-FFF2-40B4-BE49-F238E27FC236}">
                <a16:creationId xmlns:a16="http://schemas.microsoft.com/office/drawing/2014/main" id="{6E003E29-274B-F4DD-6B55-EDE355066BB1}"/>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D7313509-C693-AF3C-F795-E392C0E1C74A}"/>
              </a:ext>
            </a:extLst>
          </p:cNvPr>
          <p:cNvPicPr>
            <a:picLocks noChangeAspect="1"/>
          </p:cNvPicPr>
          <p:nvPr/>
        </p:nvPicPr>
        <p:blipFill rotWithShape="1">
          <a:blip r:embed="rId2"/>
          <a:srcRect l="8751" t="19861" r="34765" b="13611"/>
          <a:stretch/>
        </p:blipFill>
        <p:spPr>
          <a:xfrm>
            <a:off x="311700" y="1136799"/>
            <a:ext cx="3588788" cy="3525151"/>
          </a:xfrm>
          <a:prstGeom prst="rect">
            <a:avLst/>
          </a:prstGeom>
        </p:spPr>
      </p:pic>
      <p:pic>
        <p:nvPicPr>
          <p:cNvPr id="5" name="Picture 4">
            <a:extLst>
              <a:ext uri="{FF2B5EF4-FFF2-40B4-BE49-F238E27FC236}">
                <a16:creationId xmlns:a16="http://schemas.microsoft.com/office/drawing/2014/main" id="{53214F86-80A9-2539-B9A4-699930239CEA}"/>
              </a:ext>
            </a:extLst>
          </p:cNvPr>
          <p:cNvPicPr>
            <a:picLocks noChangeAspect="1"/>
          </p:cNvPicPr>
          <p:nvPr/>
        </p:nvPicPr>
        <p:blipFill>
          <a:blip r:embed="rId3"/>
          <a:srcRect l="9211" t="37420" r="37099" b="5379"/>
          <a:stretch>
            <a:fillRect/>
          </a:stretch>
        </p:blipFill>
        <p:spPr>
          <a:xfrm>
            <a:off x="3989155" y="891856"/>
            <a:ext cx="4843145" cy="2902585"/>
          </a:xfrm>
          <a:prstGeom prst="rect">
            <a:avLst/>
          </a:prstGeom>
          <a:noFill/>
          <a:ln>
            <a:noFill/>
          </a:ln>
        </p:spPr>
      </p:pic>
      <p:sp>
        <p:nvSpPr>
          <p:cNvPr id="6" name="TextBox 5">
            <a:extLst>
              <a:ext uri="{FF2B5EF4-FFF2-40B4-BE49-F238E27FC236}">
                <a16:creationId xmlns:a16="http://schemas.microsoft.com/office/drawing/2014/main" id="{B90380A4-92AC-CE6F-5A00-3770CA1ACCCB}"/>
              </a:ext>
            </a:extLst>
          </p:cNvPr>
          <p:cNvSpPr txBox="1"/>
          <p:nvPr/>
        </p:nvSpPr>
        <p:spPr>
          <a:xfrm>
            <a:off x="3989155" y="3913625"/>
            <a:ext cx="2786495" cy="307777"/>
          </a:xfrm>
          <a:prstGeom prst="rect">
            <a:avLst/>
          </a:prstGeom>
          <a:noFill/>
        </p:spPr>
        <p:txBody>
          <a:bodyPr wrap="square" rtlCol="0">
            <a:spAutoFit/>
          </a:bodyPr>
          <a:lstStyle/>
          <a:p>
            <a:r>
              <a:rPr lang="en-IN" dirty="0">
                <a:solidFill>
                  <a:schemeClr val="bg2">
                    <a:lumMod val="75000"/>
                  </a:schemeClr>
                </a:solidFill>
                <a:latin typeface="Calibri" panose="020F0502020204030204" pitchFamily="34" charset="0"/>
                <a:cs typeface="Calibri" panose="020F0502020204030204" pitchFamily="34" charset="0"/>
              </a:rPr>
              <a:t>Product Orders fact table</a:t>
            </a:r>
          </a:p>
        </p:txBody>
      </p:sp>
    </p:spTree>
    <p:extLst>
      <p:ext uri="{BB962C8B-B14F-4D97-AF65-F5344CB8AC3E}">
        <p14:creationId xmlns:p14="http://schemas.microsoft.com/office/powerpoint/2010/main" val="3971510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B232-82B4-730C-257C-924218D669FF}"/>
              </a:ext>
            </a:extLst>
          </p:cNvPr>
          <p:cNvSpPr>
            <a:spLocks noGrp="1"/>
          </p:cNvSpPr>
          <p:nvPr>
            <p:ph type="title"/>
          </p:nvPr>
        </p:nvSpPr>
        <p:spPr>
          <a:xfrm>
            <a:off x="247407" y="81862"/>
            <a:ext cx="8520600" cy="607800"/>
          </a:xfrm>
        </p:spPr>
        <p:txBody>
          <a:bodyPr>
            <a:normAutofit fontScale="90000"/>
          </a:bodyPr>
          <a:lstStyle/>
          <a:p>
            <a:r>
              <a:rPr lang="en-IN" dirty="0">
                <a:latin typeface="Calibri" panose="020F0502020204030204" pitchFamily="34" charset="0"/>
                <a:cs typeface="Calibri" panose="020F0502020204030204" pitchFamily="34" charset="0"/>
              </a:rPr>
              <a:t>Fact tables</a:t>
            </a:r>
          </a:p>
        </p:txBody>
      </p:sp>
      <p:sp>
        <p:nvSpPr>
          <p:cNvPr id="3" name="Text Placeholder 2">
            <a:extLst>
              <a:ext uri="{FF2B5EF4-FFF2-40B4-BE49-F238E27FC236}">
                <a16:creationId xmlns:a16="http://schemas.microsoft.com/office/drawing/2014/main" id="{97933E6B-D468-5742-7EB4-A7A867F7DDC3}"/>
              </a:ext>
            </a:extLst>
          </p:cNvPr>
          <p:cNvSpPr>
            <a:spLocks noGrp="1"/>
          </p:cNvSpPr>
          <p:nvPr>
            <p:ph type="body" idx="1"/>
          </p:nvPr>
        </p:nvSpPr>
        <p:spPr>
          <a:xfrm>
            <a:off x="247407" y="507206"/>
            <a:ext cx="8520600" cy="4250532"/>
          </a:xfrm>
        </p:spPr>
        <p:txBody>
          <a:bodyPr>
            <a:normAutofit fontScale="47500" lnSpcReduction="20000"/>
          </a:bodyPr>
          <a:lstStyle/>
          <a:p>
            <a:pPr marL="114300" indent="0">
              <a:buNone/>
            </a:pPr>
            <a:r>
              <a:rPr lang="en-IN" sz="3800" b="1" dirty="0">
                <a:latin typeface="Calibri" panose="020F0502020204030204" pitchFamily="34" charset="0"/>
                <a:cs typeface="Calibri" panose="020F0502020204030204" pitchFamily="34" charset="0"/>
              </a:rPr>
              <a:t>3.    Sales</a:t>
            </a:r>
          </a:p>
          <a:p>
            <a:pPr marL="857250" indent="-742950">
              <a:buAutoNum type="arabicPeriod" startAt="3"/>
            </a:pPr>
            <a:endParaRPr lang="en-IN" sz="3600" b="1"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IN" sz="3800" dirty="0">
                <a:effectLst/>
                <a:latin typeface="Calibri" panose="020F0502020204030204" pitchFamily="34" charset="0"/>
                <a:ea typeface="SimSun" panose="02010600030101010101" pitchFamily="2" charset="-122"/>
                <a:cs typeface="Calibri" panose="020F0502020204030204" pitchFamily="34" charset="0"/>
              </a:rPr>
              <a:t>Cumulative fact table</a:t>
            </a:r>
          </a:p>
          <a:p>
            <a:pPr>
              <a:buFont typeface="Wingdings" panose="05000000000000000000" pitchFamily="2" charset="2"/>
              <a:buChar char="Ø"/>
            </a:pPr>
            <a:endParaRPr lang="en-IN" sz="3800" dirty="0">
              <a:effectLst/>
              <a:latin typeface="Calibri" panose="020F0502020204030204" pitchFamily="34" charset="0"/>
              <a:ea typeface="SimSun" panose="02010600030101010101" pitchFamily="2" charset="-122"/>
              <a:cs typeface="Calibri" panose="020F0502020204030204" pitchFamily="34" charset="0"/>
            </a:endParaRPr>
          </a:p>
          <a:p>
            <a:pPr>
              <a:buFont typeface="Wingdings" panose="05000000000000000000" pitchFamily="2" charset="2"/>
              <a:buChar char="Ø"/>
            </a:pPr>
            <a:r>
              <a:rPr lang="en-US" sz="3800" dirty="0">
                <a:latin typeface="Calibri" panose="020F0502020204030204" pitchFamily="34" charset="0"/>
                <a:ea typeface="SimSun" panose="02010600030101010101" pitchFamily="2" charset="-122"/>
                <a:cs typeface="Times New Roman" panose="02020603050405020304" pitchFamily="18" charset="0"/>
              </a:rPr>
              <a:t>R</a:t>
            </a:r>
            <a:r>
              <a:rPr lang="en-US" sz="3800" dirty="0">
                <a:effectLst/>
                <a:latin typeface="Calibri" panose="020F0502020204030204" pitchFamily="34" charset="0"/>
                <a:ea typeface="SimSun" panose="02010600030101010101" pitchFamily="2" charset="-122"/>
                <a:cs typeface="Times New Roman" panose="02020603050405020304" pitchFamily="18" charset="0"/>
              </a:rPr>
              <a:t>eferences the seller, product category and month of purchase dimensions</a:t>
            </a:r>
          </a:p>
          <a:p>
            <a:pPr>
              <a:buFont typeface="Wingdings" panose="05000000000000000000" pitchFamily="2" charset="2"/>
              <a:buChar char="Ø"/>
            </a:pPr>
            <a:endParaRPr lang="en-IN" sz="3800" dirty="0">
              <a:effectLst/>
              <a:latin typeface="Calibri" panose="020F0502020204030204" pitchFamily="34" charset="0"/>
              <a:ea typeface="SimSun" panose="02010600030101010101" pitchFamily="2" charset="-122"/>
              <a:cs typeface="Calibri" panose="020F0502020204030204" pitchFamily="34" charset="0"/>
            </a:endParaRPr>
          </a:p>
          <a:p>
            <a:pPr>
              <a:buFont typeface="Wingdings" panose="05000000000000000000" pitchFamily="2" charset="2"/>
              <a:buChar char="Ø"/>
            </a:pPr>
            <a:r>
              <a:rPr lang="en-US" sz="3800" dirty="0">
                <a:latin typeface="Calibri" panose="020F0502020204030204" pitchFamily="34" charset="0"/>
                <a:ea typeface="SimSun" panose="02010600030101010101" pitchFamily="2" charset="-122"/>
                <a:cs typeface="Times New Roman" panose="02020603050405020304" pitchFamily="18" charset="0"/>
              </a:rPr>
              <a:t>I</a:t>
            </a:r>
            <a:r>
              <a:rPr lang="en-US" sz="3800" dirty="0">
                <a:effectLst/>
                <a:latin typeface="Calibri" panose="020F0502020204030204" pitchFamily="34" charset="0"/>
                <a:ea typeface="SimSun" panose="02010600030101010101" pitchFamily="2" charset="-122"/>
                <a:cs typeface="Times New Roman" panose="02020603050405020304" pitchFamily="18" charset="0"/>
              </a:rPr>
              <a:t>ncludes measures: count of sales, average price and total earnings by product category by seller by month</a:t>
            </a:r>
          </a:p>
          <a:p>
            <a:pPr>
              <a:buFont typeface="Wingdings" panose="05000000000000000000" pitchFamily="2" charset="2"/>
              <a:buChar char="Ø"/>
            </a:pPr>
            <a:endParaRPr lang="en-US" sz="3800" dirty="0">
              <a:effectLst/>
              <a:latin typeface="Calibri" panose="020F0502020204030204" pitchFamily="34" charset="0"/>
              <a:ea typeface="SimSun" panose="02010600030101010101" pitchFamily="2" charset="-122"/>
              <a:cs typeface="Times New Roman" panose="02020603050405020304" pitchFamily="18" charset="0"/>
            </a:endParaRPr>
          </a:p>
          <a:p>
            <a:pPr>
              <a:buFont typeface="Wingdings" panose="05000000000000000000" pitchFamily="2" charset="2"/>
              <a:buChar char="Ø"/>
            </a:pPr>
            <a:r>
              <a:rPr lang="en-US" sz="3800" dirty="0">
                <a:latin typeface="Calibri" panose="020F0502020204030204" pitchFamily="34" charset="0"/>
                <a:ea typeface="SimSun" panose="02010600030101010101" pitchFamily="2" charset="-122"/>
                <a:cs typeface="Calibri" panose="020F0502020204030204" pitchFamily="34" charset="0"/>
              </a:rPr>
              <a:t>Creating the fact table:</a:t>
            </a:r>
          </a:p>
          <a:p>
            <a:pPr marL="571500" lvl="1" indent="0">
              <a:buNone/>
            </a:pPr>
            <a:r>
              <a:rPr lang="en-US" sz="3800" dirty="0">
                <a:latin typeface="Calibri" panose="020F0502020204030204" pitchFamily="34" charset="0"/>
                <a:ea typeface="SimSun" panose="02010600030101010101" pitchFamily="2" charset="-122"/>
                <a:cs typeface="Calibri" panose="020F0502020204030204" pitchFamily="34" charset="0"/>
              </a:rPr>
              <a:t>a. </a:t>
            </a:r>
            <a:r>
              <a:rPr lang="en-US" sz="3800" dirty="0">
                <a:effectLst/>
                <a:latin typeface="Calibri" panose="020F0502020204030204" pitchFamily="34" charset="0"/>
                <a:ea typeface="SimSun" panose="02010600030101010101" pitchFamily="2" charset="-122"/>
                <a:cs typeface="Calibri" panose="020F0502020204030204" pitchFamily="34" charset="0"/>
              </a:rPr>
              <a:t>Joining dimension tables</a:t>
            </a:r>
          </a:p>
          <a:p>
            <a:pPr marL="571500" lvl="1" indent="0">
              <a:buNone/>
            </a:pPr>
            <a:r>
              <a:rPr lang="en-US" sz="3800" dirty="0">
                <a:latin typeface="Calibri" panose="020F0502020204030204" pitchFamily="34" charset="0"/>
                <a:ea typeface="SimSun" panose="02010600030101010101" pitchFamily="2" charset="-122"/>
                <a:cs typeface="Calibri" panose="020F0502020204030204" pitchFamily="34" charset="0"/>
              </a:rPr>
              <a:t>b. </a:t>
            </a:r>
            <a:r>
              <a:rPr lang="en-US" sz="3800" dirty="0">
                <a:effectLst/>
                <a:latin typeface="Calibri" panose="020F0502020204030204" pitchFamily="34" charset="0"/>
                <a:ea typeface="SimSun" panose="02010600030101010101" pitchFamily="2" charset="-122"/>
                <a:cs typeface="Calibri" panose="020F0502020204030204" pitchFamily="34" charset="0"/>
              </a:rPr>
              <a:t>Computing count of </a:t>
            </a:r>
            <a:r>
              <a:rPr lang="en-US" sz="3800" dirty="0">
                <a:latin typeface="Calibri" panose="020F0502020204030204" pitchFamily="34" charset="0"/>
                <a:ea typeface="SimSun" panose="02010600030101010101" pitchFamily="2" charset="-122"/>
                <a:cs typeface="Calibri" panose="020F0502020204030204" pitchFamily="34" charset="0"/>
              </a:rPr>
              <a:t>sales and </a:t>
            </a:r>
            <a:r>
              <a:rPr lang="en-US" sz="3800" dirty="0">
                <a:effectLst/>
                <a:latin typeface="Calibri" panose="020F0502020204030204" pitchFamily="34" charset="0"/>
                <a:ea typeface="SimSun" panose="02010600030101010101" pitchFamily="2" charset="-122"/>
                <a:cs typeface="Calibri" panose="020F0502020204030204" pitchFamily="34" charset="0"/>
              </a:rPr>
              <a:t>average price per product category by a seller in a month using group by</a:t>
            </a:r>
          </a:p>
          <a:p>
            <a:pPr marL="571500" lvl="1" indent="0">
              <a:buNone/>
            </a:pPr>
            <a:r>
              <a:rPr lang="en-US" sz="3800" dirty="0">
                <a:latin typeface="Calibri" panose="020F0502020204030204" pitchFamily="34" charset="0"/>
                <a:ea typeface="SimSun" panose="02010600030101010101" pitchFamily="2" charset="-122"/>
                <a:cs typeface="Calibri" panose="020F0502020204030204" pitchFamily="34" charset="0"/>
              </a:rPr>
              <a:t>c. Adding total sales price measure (average price*count of sales)</a:t>
            </a:r>
          </a:p>
          <a:p>
            <a:pPr marL="571500" lvl="1" indent="0">
              <a:buNone/>
            </a:pPr>
            <a:r>
              <a:rPr lang="en-US" sz="3800" dirty="0">
                <a:effectLst/>
                <a:latin typeface="Calibri" panose="020F0502020204030204" pitchFamily="34" charset="0"/>
                <a:ea typeface="SimSun" panose="02010600030101010101" pitchFamily="2" charset="-122"/>
                <a:cs typeface="Calibri" panose="020F0502020204030204" pitchFamily="34" charset="0"/>
              </a:rPr>
              <a:t>d. Adding P</a:t>
            </a:r>
            <a:r>
              <a:rPr lang="en-US" sz="3800" dirty="0">
                <a:latin typeface="Calibri" panose="020F0502020204030204" pitchFamily="34" charset="0"/>
                <a:ea typeface="SimSun" panose="02010600030101010101" pitchFamily="2" charset="-122"/>
                <a:cs typeface="Calibri" panose="020F0502020204030204" pitchFamily="34" charset="0"/>
              </a:rPr>
              <a:t>K, FK constraints</a:t>
            </a:r>
            <a:endParaRPr lang="en-US" sz="3800" dirty="0">
              <a:effectLst/>
              <a:latin typeface="Calibri" panose="020F0502020204030204" pitchFamily="34" charset="0"/>
              <a:ea typeface="SimSun" panose="02010600030101010101" pitchFamily="2" charset="-122"/>
              <a:cs typeface="Calibri" panose="020F0502020204030204" pitchFamily="34" charset="0"/>
            </a:endParaRPr>
          </a:p>
          <a:p>
            <a:pPr marL="571500" lvl="1" indent="0">
              <a:buNone/>
            </a:pPr>
            <a:endParaRPr lang="en-US" sz="3800" dirty="0">
              <a:effectLst/>
              <a:latin typeface="Calibri" panose="020F0502020204030204" pitchFamily="34" charset="0"/>
              <a:ea typeface="SimSun" panose="02010600030101010101" pitchFamily="2" charset="-122"/>
              <a:cs typeface="Calibri" panose="020F0502020204030204" pitchFamily="34" charset="0"/>
            </a:endParaRPr>
          </a:p>
          <a:p>
            <a:pPr marL="114300" indent="0">
              <a:buNone/>
            </a:pPr>
            <a:endParaRPr lang="en-IN" dirty="0"/>
          </a:p>
        </p:txBody>
      </p:sp>
      <p:pic>
        <p:nvPicPr>
          <p:cNvPr id="4" name="Picture 3" descr="Diagram&#10;&#10;Description automatically generated">
            <a:extLst>
              <a:ext uri="{FF2B5EF4-FFF2-40B4-BE49-F238E27FC236}">
                <a16:creationId xmlns:a16="http://schemas.microsoft.com/office/drawing/2014/main" id="{06FB02FB-B5B8-90CB-2C83-44498618FEDB}"/>
              </a:ext>
            </a:extLst>
          </p:cNvPr>
          <p:cNvPicPr>
            <a:picLocks noChangeAspect="1"/>
          </p:cNvPicPr>
          <p:nvPr/>
        </p:nvPicPr>
        <p:blipFill rotWithShape="1">
          <a:blip r:embed="rId2"/>
          <a:srcRect l="38077" t="63881" r="36155" b="12536"/>
          <a:stretch/>
        </p:blipFill>
        <p:spPr>
          <a:xfrm>
            <a:off x="6586536" y="81862"/>
            <a:ext cx="1956391" cy="1546913"/>
          </a:xfrm>
          <a:prstGeom prst="rect">
            <a:avLst/>
          </a:prstGeom>
        </p:spPr>
      </p:pic>
    </p:spTree>
    <p:extLst>
      <p:ext uri="{BB962C8B-B14F-4D97-AF65-F5344CB8AC3E}">
        <p14:creationId xmlns:p14="http://schemas.microsoft.com/office/powerpoint/2010/main" val="4208928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00A01-FD8F-5700-968B-6D85164CD631}"/>
              </a:ext>
            </a:extLst>
          </p:cNvPr>
          <p:cNvSpPr>
            <a:spLocks noGrp="1"/>
          </p:cNvSpPr>
          <p:nvPr>
            <p:ph type="title"/>
          </p:nvPr>
        </p:nvSpPr>
        <p:spPr/>
        <p:txBody>
          <a:bodyPr>
            <a:normAutofit fontScale="90000"/>
          </a:bodyPr>
          <a:lstStyle/>
          <a:p>
            <a:r>
              <a:rPr lang="en-IN" dirty="0">
                <a:latin typeface="Calibri" panose="020F0502020204030204" pitchFamily="34" charset="0"/>
                <a:cs typeface="Calibri" panose="020F0502020204030204" pitchFamily="34" charset="0"/>
              </a:rPr>
              <a:t>Fact tables</a:t>
            </a:r>
          </a:p>
        </p:txBody>
      </p:sp>
      <p:sp>
        <p:nvSpPr>
          <p:cNvPr id="3" name="Text Placeholder 2">
            <a:extLst>
              <a:ext uri="{FF2B5EF4-FFF2-40B4-BE49-F238E27FC236}">
                <a16:creationId xmlns:a16="http://schemas.microsoft.com/office/drawing/2014/main" id="{B8287CE9-250D-A6E0-7116-224F9FF4E2A5}"/>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CB1B18B2-4B3A-3607-8952-847F92137BAC}"/>
              </a:ext>
            </a:extLst>
          </p:cNvPr>
          <p:cNvPicPr>
            <a:picLocks noChangeAspect="1"/>
          </p:cNvPicPr>
          <p:nvPr/>
        </p:nvPicPr>
        <p:blipFill rotWithShape="1">
          <a:blip r:embed="rId2"/>
          <a:srcRect l="8181" t="19788" r="33409" b="7971"/>
          <a:stretch/>
        </p:blipFill>
        <p:spPr>
          <a:xfrm>
            <a:off x="311700" y="918146"/>
            <a:ext cx="4572027" cy="3503625"/>
          </a:xfrm>
          <a:prstGeom prst="rect">
            <a:avLst/>
          </a:prstGeom>
        </p:spPr>
      </p:pic>
      <p:pic>
        <p:nvPicPr>
          <p:cNvPr id="6" name="Picture 5">
            <a:extLst>
              <a:ext uri="{FF2B5EF4-FFF2-40B4-BE49-F238E27FC236}">
                <a16:creationId xmlns:a16="http://schemas.microsoft.com/office/drawing/2014/main" id="{503FC636-0DEA-14BA-4FAD-F5CF7DACF173}"/>
              </a:ext>
            </a:extLst>
          </p:cNvPr>
          <p:cNvPicPr>
            <a:picLocks noChangeAspect="1"/>
          </p:cNvPicPr>
          <p:nvPr/>
        </p:nvPicPr>
        <p:blipFill>
          <a:blip r:embed="rId3"/>
          <a:srcRect l="19605" t="28976" r="31830" b="5829"/>
          <a:stretch>
            <a:fillRect/>
          </a:stretch>
        </p:blipFill>
        <p:spPr>
          <a:xfrm>
            <a:off x="4883725" y="918146"/>
            <a:ext cx="4128655" cy="3117898"/>
          </a:xfrm>
          <a:prstGeom prst="rect">
            <a:avLst/>
          </a:prstGeom>
          <a:noFill/>
          <a:ln>
            <a:noFill/>
          </a:ln>
        </p:spPr>
      </p:pic>
      <p:sp>
        <p:nvSpPr>
          <p:cNvPr id="7" name="TextBox 6">
            <a:extLst>
              <a:ext uri="{FF2B5EF4-FFF2-40B4-BE49-F238E27FC236}">
                <a16:creationId xmlns:a16="http://schemas.microsoft.com/office/drawing/2014/main" id="{8FFD4534-7CBF-EA4E-6F73-5BEC78AF2764}"/>
              </a:ext>
            </a:extLst>
          </p:cNvPr>
          <p:cNvSpPr txBox="1"/>
          <p:nvPr/>
        </p:nvSpPr>
        <p:spPr>
          <a:xfrm>
            <a:off x="4883725" y="4026694"/>
            <a:ext cx="3193475" cy="307777"/>
          </a:xfrm>
          <a:prstGeom prst="rect">
            <a:avLst/>
          </a:prstGeom>
          <a:noFill/>
        </p:spPr>
        <p:txBody>
          <a:bodyPr wrap="square" rtlCol="0">
            <a:spAutoFit/>
          </a:bodyPr>
          <a:lstStyle/>
          <a:p>
            <a:r>
              <a:rPr lang="en-IN" dirty="0">
                <a:solidFill>
                  <a:schemeClr val="bg2">
                    <a:lumMod val="75000"/>
                  </a:schemeClr>
                </a:solidFill>
                <a:latin typeface="Calibri" panose="020F0502020204030204" pitchFamily="34" charset="0"/>
                <a:cs typeface="Calibri" panose="020F0502020204030204" pitchFamily="34" charset="0"/>
              </a:rPr>
              <a:t>Sales fact table</a:t>
            </a:r>
          </a:p>
        </p:txBody>
      </p:sp>
    </p:spTree>
    <p:extLst>
      <p:ext uri="{BB962C8B-B14F-4D97-AF65-F5344CB8AC3E}">
        <p14:creationId xmlns:p14="http://schemas.microsoft.com/office/powerpoint/2010/main" val="2135345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55EE-7168-4001-F6BD-63FE1DB343A8}"/>
              </a:ext>
            </a:extLst>
          </p:cNvPr>
          <p:cNvSpPr>
            <a:spLocks noGrp="1"/>
          </p:cNvSpPr>
          <p:nvPr>
            <p:ph type="title"/>
          </p:nvPr>
        </p:nvSpPr>
        <p:spPr/>
        <p:txBody>
          <a:bodyPr>
            <a:normAutofit fontScale="90000"/>
          </a:bodyPr>
          <a:lstStyle/>
          <a:p>
            <a:r>
              <a:rPr lang="en-IN" dirty="0">
                <a:latin typeface="Calibri" panose="020F0502020204030204" pitchFamily="34" charset="0"/>
                <a:cs typeface="Calibri" panose="020F0502020204030204" pitchFamily="34" charset="0"/>
              </a:rPr>
              <a:t>Maintaining Slowly Changing Dimensions</a:t>
            </a:r>
          </a:p>
        </p:txBody>
      </p:sp>
      <p:sp>
        <p:nvSpPr>
          <p:cNvPr id="3" name="Text Placeholder 2">
            <a:extLst>
              <a:ext uri="{FF2B5EF4-FFF2-40B4-BE49-F238E27FC236}">
                <a16:creationId xmlns:a16="http://schemas.microsoft.com/office/drawing/2014/main" id="{010F2422-4FC0-047A-D39B-44C8E109ECBF}"/>
              </a:ext>
            </a:extLst>
          </p:cNvPr>
          <p:cNvSpPr>
            <a:spLocks noGrp="1"/>
          </p:cNvSpPr>
          <p:nvPr>
            <p:ph type="body" idx="1"/>
          </p:nvPr>
        </p:nvSpPr>
        <p:spPr>
          <a:xfrm>
            <a:off x="311700" y="928255"/>
            <a:ext cx="8520600" cy="3640620"/>
          </a:xfrm>
        </p:spPr>
        <p:txBody>
          <a:bodyPr>
            <a:normAutofit fontScale="77500" lnSpcReduction="20000"/>
          </a:bodyPr>
          <a:lstStyle/>
          <a:p>
            <a:pPr>
              <a:buFont typeface="Wingdings" panose="05000000000000000000" pitchFamily="2" charset="2"/>
              <a:buChar char="Ø"/>
            </a:pPr>
            <a:r>
              <a:rPr lang="en-IN" dirty="0">
                <a:solidFill>
                  <a:schemeClr val="bg2">
                    <a:lumMod val="75000"/>
                  </a:schemeClr>
                </a:solidFill>
                <a:latin typeface="Calibri" panose="020F0502020204030204" pitchFamily="34" charset="0"/>
                <a:cs typeface="Calibri" panose="020F0502020204030204" pitchFamily="34" charset="0"/>
              </a:rPr>
              <a:t>SCD 1: Seller dimension, Month dimension, Date dimension, </a:t>
            </a:r>
            <a:r>
              <a:rPr lang="en-IN" dirty="0" err="1">
                <a:solidFill>
                  <a:schemeClr val="bg2">
                    <a:lumMod val="75000"/>
                  </a:schemeClr>
                </a:solidFill>
                <a:latin typeface="Calibri" panose="020F0502020204030204" pitchFamily="34" charset="0"/>
                <a:cs typeface="Calibri" panose="020F0502020204030204" pitchFamily="34" charset="0"/>
              </a:rPr>
              <a:t>Purchased_time</a:t>
            </a:r>
            <a:r>
              <a:rPr lang="en-IN" dirty="0">
                <a:solidFill>
                  <a:schemeClr val="bg2">
                    <a:lumMod val="75000"/>
                  </a:schemeClr>
                </a:solidFill>
                <a:latin typeface="Calibri" panose="020F0502020204030204" pitchFamily="34" charset="0"/>
                <a:cs typeface="Calibri" panose="020F0502020204030204" pitchFamily="34" charset="0"/>
              </a:rPr>
              <a:t> dimension, Category dimension</a:t>
            </a:r>
          </a:p>
          <a:p>
            <a:pPr>
              <a:buFont typeface="Wingdings" panose="05000000000000000000" pitchFamily="2" charset="2"/>
              <a:buChar char="Ø"/>
            </a:pPr>
            <a:endParaRPr lang="en-IN" dirty="0">
              <a:solidFill>
                <a:schemeClr val="bg2">
                  <a:lumMod val="75000"/>
                </a:schemeClr>
              </a:solidFill>
              <a:latin typeface="Calibri" panose="020F0502020204030204" pitchFamily="34" charset="0"/>
              <a:cs typeface="Calibri" panose="020F0502020204030204" pitchFamily="34" charset="0"/>
            </a:endParaRPr>
          </a:p>
          <a:p>
            <a:pPr>
              <a:buFont typeface="Wingdings" panose="05000000000000000000" pitchFamily="2" charset="2"/>
              <a:buChar char="Ø"/>
            </a:pPr>
            <a:r>
              <a:rPr lang="en-US" dirty="0">
                <a:solidFill>
                  <a:schemeClr val="bg2">
                    <a:lumMod val="75000"/>
                  </a:schemeClr>
                </a:solidFill>
                <a:latin typeface="Calibri" panose="020F0502020204030204" pitchFamily="34" charset="0"/>
                <a:cs typeface="Calibri" panose="020F0502020204030204" pitchFamily="34" charset="0"/>
              </a:rPr>
              <a:t>These dimensions are SCD1 since their values change infrequently and </a:t>
            </a:r>
            <a:r>
              <a:rPr lang="en-US" dirty="0" err="1">
                <a:solidFill>
                  <a:schemeClr val="bg2">
                    <a:lumMod val="75000"/>
                  </a:schemeClr>
                </a:solidFill>
                <a:latin typeface="Calibri" panose="020F0502020204030204" pitchFamily="34" charset="0"/>
                <a:cs typeface="Calibri" panose="020F0502020204030204" pitchFamily="34" charset="0"/>
              </a:rPr>
              <a:t>Olist</a:t>
            </a:r>
            <a:r>
              <a:rPr lang="en-US" dirty="0">
                <a:solidFill>
                  <a:schemeClr val="bg2">
                    <a:lumMod val="75000"/>
                  </a:schemeClr>
                </a:solidFill>
                <a:latin typeface="Calibri" panose="020F0502020204030204" pitchFamily="34" charset="0"/>
                <a:cs typeface="Calibri" panose="020F0502020204030204" pitchFamily="34" charset="0"/>
              </a:rPr>
              <a:t> is not particularly interested in recording old vs new values</a:t>
            </a:r>
            <a:r>
              <a:rPr lang="en-IN" dirty="0">
                <a:solidFill>
                  <a:schemeClr val="bg2">
                    <a:lumMod val="75000"/>
                  </a:schemeClr>
                </a:solidFill>
                <a:latin typeface="Calibri" panose="020F0502020204030204" pitchFamily="34" charset="0"/>
                <a:cs typeface="Calibri" panose="020F0502020204030204" pitchFamily="34" charset="0"/>
              </a:rPr>
              <a:t> </a:t>
            </a:r>
          </a:p>
          <a:p>
            <a:pPr>
              <a:buFont typeface="Wingdings" panose="05000000000000000000" pitchFamily="2" charset="2"/>
              <a:buChar char="Ø"/>
            </a:pPr>
            <a:endParaRPr lang="en-IN" dirty="0">
              <a:solidFill>
                <a:schemeClr val="bg2">
                  <a:lumMod val="75000"/>
                </a:schemeClr>
              </a:solidFill>
              <a:latin typeface="Calibri" panose="020F0502020204030204" pitchFamily="34" charset="0"/>
              <a:cs typeface="Calibri" panose="020F0502020204030204" pitchFamily="34" charset="0"/>
            </a:endParaRPr>
          </a:p>
          <a:p>
            <a:pPr>
              <a:buFont typeface="Wingdings" panose="05000000000000000000" pitchFamily="2" charset="2"/>
              <a:buChar char="Ø"/>
            </a:pPr>
            <a:r>
              <a:rPr lang="en-IN" dirty="0">
                <a:solidFill>
                  <a:schemeClr val="bg2">
                    <a:lumMod val="75000"/>
                  </a:schemeClr>
                </a:solidFill>
                <a:latin typeface="Calibri" panose="020F0502020204030204" pitchFamily="34" charset="0"/>
                <a:cs typeface="Calibri" panose="020F0502020204030204" pitchFamily="34" charset="0"/>
              </a:rPr>
              <a:t>Steps:</a:t>
            </a:r>
          </a:p>
          <a:p>
            <a:pPr marL="114300" indent="0">
              <a:buNone/>
            </a:pPr>
            <a:r>
              <a:rPr lang="en-US" dirty="0">
                <a:solidFill>
                  <a:schemeClr val="bg2">
                    <a:lumMod val="75000"/>
                  </a:schemeClr>
                </a:solidFill>
                <a:latin typeface="Calibri" panose="020F0502020204030204" pitchFamily="34" charset="0"/>
                <a:cs typeface="Calibri" panose="020F0502020204030204" pitchFamily="34" charset="0"/>
              </a:rPr>
              <a:t>a. Creating staging table for seller dimension which will load the incremental changes that come from the source system. Staging table will not have a PK</a:t>
            </a:r>
          </a:p>
          <a:p>
            <a:pPr>
              <a:buAutoNum type="alphaLcPeriod"/>
            </a:pPr>
            <a:endParaRPr lang="en-US" dirty="0">
              <a:solidFill>
                <a:schemeClr val="bg2">
                  <a:lumMod val="75000"/>
                </a:schemeClr>
              </a:solidFill>
              <a:latin typeface="Calibri" panose="020F0502020204030204" pitchFamily="34" charset="0"/>
              <a:cs typeface="Calibri" panose="020F0502020204030204" pitchFamily="34" charset="0"/>
            </a:endParaRPr>
          </a:p>
          <a:p>
            <a:pPr marL="114300" indent="0">
              <a:buNone/>
            </a:pPr>
            <a:r>
              <a:rPr lang="en-US"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b. Creating a stored procedure which inserts a new record into the staging table. It then compares if a record with the same PK (</a:t>
            </a:r>
            <a:r>
              <a:rPr lang="en-US"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seller_id</a:t>
            </a:r>
            <a:r>
              <a:rPr lang="en-US"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exists in the corresponding dimension table. If not, it simply inserts this record into the dimension table</a:t>
            </a:r>
          </a:p>
          <a:p>
            <a:pPr marL="114300" indent="0">
              <a:buNone/>
            </a:pPr>
            <a:endParaRPr lang="en-US"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marL="114300" indent="0">
              <a:buNone/>
            </a:pPr>
            <a:r>
              <a:rPr lang="en-US"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 If matching PK was found (i.e. if </a:t>
            </a:r>
            <a:r>
              <a:rPr lang="en-US"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seller_id</a:t>
            </a:r>
            <a:r>
              <a:rPr lang="en-US"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in input parameters which I am inserting into staging table matches an already existing record in the dimension table), then update values of that record in the dimension table</a:t>
            </a:r>
          </a:p>
          <a:p>
            <a:pPr marL="114300" indent="0">
              <a:buNone/>
            </a:pPr>
            <a:endParaRPr lang="en-IN" dirty="0"/>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1794449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N" dirty="0">
                <a:latin typeface="Calibri" panose="020F0502020204030204" pitchFamily="34" charset="0"/>
                <a:cs typeface="Calibri" panose="020F0502020204030204" pitchFamily="34" charset="0"/>
              </a:rPr>
              <a:t>Data Extraction and Dataset description</a:t>
            </a:r>
            <a:endParaRPr dirty="0">
              <a:latin typeface="Calibri" panose="020F0502020204030204" pitchFamily="34" charset="0"/>
              <a:cs typeface="Calibri" panose="020F0502020204030204" pitchFamily="34" charset="0"/>
            </a:endParaRPr>
          </a:p>
        </p:txBody>
      </p:sp>
      <p:sp>
        <p:nvSpPr>
          <p:cNvPr id="109" name="Google Shape;109;p17"/>
          <p:cNvSpPr txBox="1">
            <a:spLocks noGrp="1"/>
          </p:cNvSpPr>
          <p:nvPr>
            <p:ph type="body" idx="1"/>
          </p:nvPr>
        </p:nvSpPr>
        <p:spPr>
          <a:xfrm>
            <a:off x="311700" y="921544"/>
            <a:ext cx="8520600" cy="3647331"/>
          </a:xfrm>
          <a:prstGeom prst="rect">
            <a:avLst/>
          </a:prstGeom>
        </p:spPr>
        <p:txBody>
          <a:bodyPr spcFirstLastPara="1" wrap="square" lIns="91425" tIns="91425" rIns="91425" bIns="91425" anchor="t" anchorCtr="0">
            <a:normAutofit fontScale="55000" lnSpcReduction="20000"/>
          </a:bodyPr>
          <a:lstStyle/>
          <a:p>
            <a:pPr marL="114300" lvl="0" indent="0" algn="l" rtl="0">
              <a:spcBef>
                <a:spcPts val="0"/>
              </a:spcBef>
              <a:spcAft>
                <a:spcPts val="0"/>
              </a:spcAft>
              <a:buSzPts val="1800"/>
              <a:buNone/>
            </a:pPr>
            <a:r>
              <a:rPr lang="en-US" sz="2500" dirty="0">
                <a:latin typeface="Calibri" panose="020F0502020204030204" pitchFamily="34" charset="0"/>
                <a:ea typeface="Roboto" panose="02000000000000000000" pitchFamily="2" charset="0"/>
                <a:cs typeface="Calibri" panose="020F0502020204030204" pitchFamily="34" charset="0"/>
              </a:rPr>
              <a:t>1. Data on Brazilian Ecommerce Store, </a:t>
            </a:r>
            <a:r>
              <a:rPr lang="en-US" sz="2500" dirty="0" err="1">
                <a:latin typeface="Calibri" panose="020F0502020204030204" pitchFamily="34" charset="0"/>
                <a:ea typeface="Roboto" panose="02000000000000000000" pitchFamily="2" charset="0"/>
                <a:cs typeface="Calibri" panose="020F0502020204030204" pitchFamily="34" charset="0"/>
              </a:rPr>
              <a:t>Olist</a:t>
            </a:r>
            <a:r>
              <a:rPr lang="en-US" sz="2500" dirty="0">
                <a:latin typeface="Calibri" panose="020F0502020204030204" pitchFamily="34" charset="0"/>
                <a:ea typeface="Roboto" panose="02000000000000000000" pitchFamily="2" charset="0"/>
                <a:cs typeface="Calibri" panose="020F0502020204030204" pitchFamily="34" charset="0"/>
              </a:rPr>
              <a:t> </a:t>
            </a:r>
          </a:p>
          <a:p>
            <a:pPr marL="114300" lvl="0" indent="0" algn="l" rtl="0">
              <a:spcBef>
                <a:spcPts val="0"/>
              </a:spcBef>
              <a:spcAft>
                <a:spcPts val="0"/>
              </a:spcAft>
              <a:buSzPts val="1800"/>
              <a:buNone/>
            </a:pPr>
            <a:endParaRPr lang="en-US" sz="2500" dirty="0">
              <a:latin typeface="Calibri" panose="020F0502020204030204" pitchFamily="34" charset="0"/>
              <a:ea typeface="Roboto" panose="02000000000000000000" pitchFamily="2" charset="0"/>
              <a:cs typeface="Calibri" panose="020F0502020204030204" pitchFamily="34" charset="0"/>
            </a:endParaRPr>
          </a:p>
          <a:p>
            <a:pPr marL="114300" lvl="0" indent="0" algn="l" rtl="0">
              <a:spcBef>
                <a:spcPts val="0"/>
              </a:spcBef>
              <a:spcAft>
                <a:spcPts val="0"/>
              </a:spcAft>
              <a:buSzPts val="1800"/>
              <a:buNone/>
            </a:pPr>
            <a:r>
              <a:rPr lang="en-US" sz="2500" dirty="0">
                <a:latin typeface="Calibri" panose="020F0502020204030204" pitchFamily="34" charset="0"/>
                <a:ea typeface="Roboto" panose="02000000000000000000" pitchFamily="2" charset="0"/>
                <a:cs typeface="Calibri" panose="020F0502020204030204" pitchFamily="34" charset="0"/>
              </a:rPr>
              <a:t>2. Extracted from </a:t>
            </a:r>
            <a:r>
              <a:rPr lang="en-US" sz="2500" dirty="0">
                <a:solidFill>
                  <a:schemeClr val="bg2">
                    <a:lumMod val="75000"/>
                  </a:schemeClr>
                </a:solidFill>
                <a:latin typeface="Calibri" panose="020F0502020204030204" pitchFamily="34" charset="0"/>
                <a:ea typeface="Roboto" panose="02000000000000000000" pitchFamily="2" charset="0"/>
                <a:cs typeface="Calibri" panose="020F0502020204030204" pitchFamily="34" charset="0"/>
                <a:hlinkClick r:id="rId3">
                  <a:extLst>
                    <a:ext uri="{A12FA001-AC4F-418D-AE19-62706E023703}">
                      <ahyp:hlinkClr xmlns:ahyp="http://schemas.microsoft.com/office/drawing/2018/hyperlinkcolor" val="tx"/>
                    </a:ext>
                  </a:extLst>
                </a:hlinkClick>
              </a:rPr>
              <a:t>Kaggle</a:t>
            </a:r>
            <a:endParaRPr lang="en-US" sz="2500" dirty="0">
              <a:solidFill>
                <a:schemeClr val="bg2">
                  <a:lumMod val="75000"/>
                </a:schemeClr>
              </a:solidFill>
              <a:latin typeface="Calibri" panose="020F0502020204030204" pitchFamily="34" charset="0"/>
              <a:ea typeface="Roboto" panose="02000000000000000000" pitchFamily="2" charset="0"/>
              <a:cs typeface="Calibri" panose="020F0502020204030204" pitchFamily="34" charset="0"/>
            </a:endParaRPr>
          </a:p>
          <a:p>
            <a:pPr marL="114300" lvl="0" indent="0" algn="l" rtl="0">
              <a:spcBef>
                <a:spcPts val="0"/>
              </a:spcBef>
              <a:spcAft>
                <a:spcPts val="0"/>
              </a:spcAft>
              <a:buSzPts val="1800"/>
              <a:buNone/>
            </a:pPr>
            <a:endParaRPr lang="en-US" sz="2500" dirty="0">
              <a:latin typeface="Calibri" panose="020F0502020204030204" pitchFamily="34" charset="0"/>
              <a:ea typeface="Roboto" panose="02000000000000000000" pitchFamily="2" charset="0"/>
              <a:cs typeface="Calibri" panose="020F0502020204030204" pitchFamily="34" charset="0"/>
            </a:endParaRPr>
          </a:p>
          <a:p>
            <a:pPr marL="114300" lvl="0" indent="0" algn="l" rtl="0">
              <a:spcBef>
                <a:spcPts val="0"/>
              </a:spcBef>
              <a:spcAft>
                <a:spcPts val="0"/>
              </a:spcAft>
              <a:buSzPts val="1800"/>
              <a:buNone/>
            </a:pPr>
            <a:r>
              <a:rPr lang="en-US" sz="2500" dirty="0">
                <a:latin typeface="Calibri" panose="020F0502020204030204" pitchFamily="34" charset="0"/>
                <a:ea typeface="Roboto" panose="02000000000000000000" pitchFamily="2" charset="0"/>
                <a:cs typeface="Calibri" panose="020F0502020204030204" pitchFamily="34" charset="0"/>
              </a:rPr>
              <a:t>3. 100,000 orders from 2016 to 2018</a:t>
            </a:r>
          </a:p>
          <a:p>
            <a:pPr marL="114300" lvl="0" indent="0" algn="l" rtl="0">
              <a:spcBef>
                <a:spcPts val="0"/>
              </a:spcBef>
              <a:spcAft>
                <a:spcPts val="0"/>
              </a:spcAft>
              <a:buSzPts val="1800"/>
              <a:buNone/>
            </a:pPr>
            <a:endParaRPr lang="en-US" sz="2500" dirty="0">
              <a:latin typeface="Calibri" panose="020F0502020204030204" pitchFamily="34" charset="0"/>
              <a:ea typeface="Roboto" panose="02000000000000000000" pitchFamily="2" charset="0"/>
              <a:cs typeface="Calibri" panose="020F0502020204030204" pitchFamily="34" charset="0"/>
            </a:endParaRPr>
          </a:p>
          <a:p>
            <a:pPr marL="114300" lvl="0" indent="0" algn="l" rtl="0">
              <a:spcBef>
                <a:spcPts val="0"/>
              </a:spcBef>
              <a:spcAft>
                <a:spcPts val="0"/>
              </a:spcAft>
              <a:buSzPts val="1800"/>
              <a:buNone/>
            </a:pPr>
            <a:r>
              <a:rPr lang="en-US" sz="2500" dirty="0">
                <a:latin typeface="Calibri" panose="020F0502020204030204" pitchFamily="34" charset="0"/>
                <a:ea typeface="Roboto" panose="02000000000000000000" pitchFamily="2" charset="0"/>
                <a:cs typeface="Calibri" panose="020F0502020204030204" pitchFamily="34" charset="0"/>
              </a:rPr>
              <a:t>4. Seven csv files on:</a:t>
            </a:r>
          </a:p>
          <a:p>
            <a:pPr marL="114300" lvl="0" indent="0" algn="l" rtl="0">
              <a:spcBef>
                <a:spcPts val="0"/>
              </a:spcBef>
              <a:spcAft>
                <a:spcPts val="0"/>
              </a:spcAft>
              <a:buSzPts val="1800"/>
              <a:buNone/>
            </a:pPr>
            <a:endParaRPr lang="en-US" sz="2500" dirty="0">
              <a:latin typeface="Calibri" panose="020F0502020204030204" pitchFamily="34" charset="0"/>
              <a:ea typeface="Roboto" panose="02000000000000000000" pitchFamily="2" charset="0"/>
              <a:cs typeface="Calibri" panose="020F0502020204030204" pitchFamily="34" charset="0"/>
            </a:endParaRPr>
          </a:p>
          <a:p>
            <a:pPr lvl="1">
              <a:buSzPts val="1800"/>
              <a:buFont typeface="Wingdings" panose="05000000000000000000" pitchFamily="2" charset="2"/>
              <a:buChar char="Ø"/>
            </a:pPr>
            <a:r>
              <a:rPr lang="en-US" sz="2600" dirty="0">
                <a:latin typeface="Calibri" panose="020F0502020204030204" pitchFamily="34" charset="0"/>
                <a:ea typeface="Roboto" panose="02000000000000000000" pitchFamily="2" charset="0"/>
                <a:cs typeface="Calibri" panose="020F0502020204030204" pitchFamily="34" charset="0"/>
              </a:rPr>
              <a:t>Customer location (</a:t>
            </a:r>
            <a:r>
              <a:rPr lang="en-US" sz="2600" dirty="0" err="1">
                <a:latin typeface="Calibri" panose="020F0502020204030204" pitchFamily="34" charset="0"/>
                <a:ea typeface="Roboto" panose="02000000000000000000" pitchFamily="2" charset="0"/>
                <a:cs typeface="Calibri" panose="020F0502020204030204" pitchFamily="34" charset="0"/>
              </a:rPr>
              <a:t>zipcode</a:t>
            </a:r>
            <a:r>
              <a:rPr lang="en-US" sz="2600" dirty="0">
                <a:latin typeface="Calibri" panose="020F0502020204030204" pitchFamily="34" charset="0"/>
                <a:ea typeface="Roboto" panose="02000000000000000000" pitchFamily="2" charset="0"/>
                <a:cs typeface="Calibri" panose="020F0502020204030204" pitchFamily="34" charset="0"/>
              </a:rPr>
              <a:t>, city, state)</a:t>
            </a:r>
          </a:p>
          <a:p>
            <a:pPr lvl="1">
              <a:buSzPts val="1800"/>
              <a:buFont typeface="Wingdings" panose="05000000000000000000" pitchFamily="2" charset="2"/>
              <a:buChar char="Ø"/>
            </a:pPr>
            <a:r>
              <a:rPr lang="en-US" sz="2600" dirty="0">
                <a:latin typeface="Calibri" panose="020F0502020204030204" pitchFamily="34" charset="0"/>
                <a:ea typeface="Roboto" panose="02000000000000000000" pitchFamily="2" charset="0"/>
                <a:cs typeface="Calibri" panose="020F0502020204030204" pitchFamily="34" charset="0"/>
              </a:rPr>
              <a:t>Seller location (</a:t>
            </a:r>
            <a:r>
              <a:rPr lang="en-US" sz="2600" dirty="0" err="1">
                <a:latin typeface="Calibri" panose="020F0502020204030204" pitchFamily="34" charset="0"/>
                <a:ea typeface="Roboto" panose="02000000000000000000" pitchFamily="2" charset="0"/>
                <a:cs typeface="Calibri" panose="020F0502020204030204" pitchFamily="34" charset="0"/>
              </a:rPr>
              <a:t>zipcode</a:t>
            </a:r>
            <a:r>
              <a:rPr lang="en-US" sz="2600" dirty="0">
                <a:latin typeface="Calibri" panose="020F0502020204030204" pitchFamily="34" charset="0"/>
                <a:ea typeface="Roboto" panose="02000000000000000000" pitchFamily="2" charset="0"/>
                <a:cs typeface="Calibri" panose="020F0502020204030204" pitchFamily="34" charset="0"/>
              </a:rPr>
              <a:t>, city, state)</a:t>
            </a:r>
          </a:p>
          <a:p>
            <a:pPr lvl="1">
              <a:buSzPts val="1800"/>
              <a:buFont typeface="Wingdings" panose="05000000000000000000" pitchFamily="2" charset="2"/>
              <a:buChar char="Ø"/>
            </a:pPr>
            <a:r>
              <a:rPr lang="en-US" sz="2600" dirty="0">
                <a:latin typeface="Calibri" panose="020F0502020204030204" pitchFamily="34" charset="0"/>
                <a:ea typeface="Roboto" panose="02000000000000000000" pitchFamily="2" charset="0"/>
                <a:cs typeface="Calibri" panose="020F0502020204030204" pitchFamily="34" charset="0"/>
              </a:rPr>
              <a:t>Products (dimensions such as height, width, length and width, product category)</a:t>
            </a:r>
          </a:p>
          <a:p>
            <a:pPr lvl="1">
              <a:buSzPts val="1800"/>
              <a:buFont typeface="Wingdings" panose="05000000000000000000" pitchFamily="2" charset="2"/>
              <a:buChar char="Ø"/>
            </a:pPr>
            <a:r>
              <a:rPr lang="en-US" sz="2600" dirty="0">
                <a:latin typeface="Calibri" panose="020F0502020204030204" pitchFamily="34" charset="0"/>
                <a:ea typeface="Roboto" panose="02000000000000000000" pitchFamily="2" charset="0"/>
                <a:cs typeface="Calibri" panose="020F0502020204030204" pitchFamily="34" charset="0"/>
              </a:rPr>
              <a:t>Order details (order status, order purchased timestamp, approved timestamp, delivered timestamp, estimated delivery date)</a:t>
            </a:r>
          </a:p>
          <a:p>
            <a:pPr lvl="1">
              <a:buSzPts val="1800"/>
              <a:buFont typeface="Wingdings" panose="05000000000000000000" pitchFamily="2" charset="2"/>
              <a:buChar char="Ø"/>
            </a:pPr>
            <a:r>
              <a:rPr lang="en-US" sz="2600" dirty="0">
                <a:latin typeface="Calibri" panose="020F0502020204030204" pitchFamily="34" charset="0"/>
                <a:ea typeface="Roboto" panose="02000000000000000000" pitchFamily="2" charset="0"/>
                <a:cs typeface="Calibri" panose="020F0502020204030204" pitchFamily="34" charset="0"/>
              </a:rPr>
              <a:t>Order reviews (review score, comments title and message, review creation and answer date)</a:t>
            </a:r>
          </a:p>
          <a:p>
            <a:pPr lvl="1">
              <a:buSzPts val="1800"/>
              <a:buFont typeface="Wingdings" panose="05000000000000000000" pitchFamily="2" charset="2"/>
              <a:buChar char="Ø"/>
            </a:pPr>
            <a:r>
              <a:rPr lang="en-US" sz="2600" dirty="0">
                <a:latin typeface="Calibri" panose="020F0502020204030204" pitchFamily="34" charset="0"/>
                <a:ea typeface="Roboto" panose="02000000000000000000" pitchFamily="2" charset="0"/>
                <a:cs typeface="Calibri" panose="020F0502020204030204" pitchFamily="34" charset="0"/>
              </a:rPr>
              <a:t>Order payments (payment type and value)</a:t>
            </a:r>
          </a:p>
          <a:p>
            <a:pPr lvl="1">
              <a:buSzPts val="1800"/>
              <a:buFont typeface="Wingdings" panose="05000000000000000000" pitchFamily="2" charset="2"/>
              <a:buChar char="Ø"/>
            </a:pPr>
            <a:r>
              <a:rPr lang="en-US" sz="2600" dirty="0">
                <a:latin typeface="Calibri" panose="020F0502020204030204" pitchFamily="34" charset="0"/>
                <a:ea typeface="Roboto" panose="02000000000000000000" pitchFamily="2" charset="0"/>
                <a:cs typeface="Calibri" panose="020F0502020204030204" pitchFamily="34" charset="0"/>
              </a:rPr>
              <a:t>Order items (product id, seller id, freight value, product price and shipping date of every product in each order)</a:t>
            </a:r>
          </a:p>
          <a:p>
            <a:pPr marL="114300" lvl="0" indent="0" algn="l" rtl="0">
              <a:spcBef>
                <a:spcPts val="0"/>
              </a:spcBef>
              <a:spcAft>
                <a:spcPts val="0"/>
              </a:spcAft>
              <a:buSzPts val="1800"/>
              <a:buNone/>
            </a:pPr>
            <a:endParaRPr lang="en-US" sz="3700" dirty="0">
              <a:latin typeface="Roboto" panose="02000000000000000000" pitchFamily="2" charset="0"/>
              <a:ea typeface="Roboto" panose="02000000000000000000" pitchFamily="2" charset="0"/>
            </a:endParaRPr>
          </a:p>
          <a:p>
            <a:pPr marL="114300" lvl="0" indent="0" algn="l" rtl="0">
              <a:spcBef>
                <a:spcPts val="0"/>
              </a:spcBef>
              <a:spcAft>
                <a:spcPts val="0"/>
              </a:spcAft>
              <a:buSzPts val="1800"/>
              <a:buNone/>
            </a:pPr>
            <a:endParaRPr lang="en-US" dirty="0"/>
          </a:p>
          <a:p>
            <a:pPr marL="914400" lvl="1" indent="-317500" algn="l" rtl="0">
              <a:spcBef>
                <a:spcPts val="1000"/>
              </a:spcBef>
              <a:spcAft>
                <a:spcPts val="1000"/>
              </a:spcAft>
              <a:buSzPts val="1400"/>
              <a:buAutoNum type="alphaLcPeriod"/>
            </a:pPr>
            <a:endParaRPr lang="e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D7BF-1693-8B7B-765A-C296139A7681}"/>
              </a:ext>
            </a:extLst>
          </p:cNvPr>
          <p:cNvSpPr>
            <a:spLocks noGrp="1"/>
          </p:cNvSpPr>
          <p:nvPr>
            <p:ph type="title"/>
          </p:nvPr>
        </p:nvSpPr>
        <p:spPr>
          <a:xfrm>
            <a:off x="228600" y="410000"/>
            <a:ext cx="8603700" cy="607800"/>
          </a:xfrm>
        </p:spPr>
        <p:txBody>
          <a:bodyPr>
            <a:normAutofit fontScale="90000"/>
          </a:bodyPr>
          <a:lstStyle/>
          <a:p>
            <a:r>
              <a:rPr lang="en-IN" dirty="0">
                <a:latin typeface="Calibri" panose="020F0502020204030204" pitchFamily="34" charset="0"/>
                <a:cs typeface="Calibri" panose="020F0502020204030204" pitchFamily="34" charset="0"/>
              </a:rPr>
              <a:t>Maintaining SCD1: Seller</a:t>
            </a:r>
          </a:p>
        </p:txBody>
      </p:sp>
      <p:sp>
        <p:nvSpPr>
          <p:cNvPr id="3" name="Text Placeholder 2">
            <a:extLst>
              <a:ext uri="{FF2B5EF4-FFF2-40B4-BE49-F238E27FC236}">
                <a16:creationId xmlns:a16="http://schemas.microsoft.com/office/drawing/2014/main" id="{A0DBE7D6-ED81-C9C9-7023-D306D7AD86FB}"/>
              </a:ext>
            </a:extLst>
          </p:cNvPr>
          <p:cNvSpPr>
            <a:spLocks noGrp="1"/>
          </p:cNvSpPr>
          <p:nvPr>
            <p:ph type="body" idx="1"/>
          </p:nvPr>
        </p:nvSpPr>
        <p:spPr/>
        <p:txBody>
          <a:bodyPr/>
          <a:lstStyle/>
          <a:p>
            <a:endParaRPr lang="en-IN" dirty="0"/>
          </a:p>
          <a:p>
            <a:endParaRPr lang="en-IN" dirty="0"/>
          </a:p>
        </p:txBody>
      </p:sp>
      <p:pic>
        <p:nvPicPr>
          <p:cNvPr id="5" name="Picture 4">
            <a:extLst>
              <a:ext uri="{FF2B5EF4-FFF2-40B4-BE49-F238E27FC236}">
                <a16:creationId xmlns:a16="http://schemas.microsoft.com/office/drawing/2014/main" id="{92DE22FD-748D-541B-31FC-483BC037B953}"/>
              </a:ext>
            </a:extLst>
          </p:cNvPr>
          <p:cNvPicPr>
            <a:picLocks noChangeAspect="1"/>
          </p:cNvPicPr>
          <p:nvPr/>
        </p:nvPicPr>
        <p:blipFill rotWithShape="1">
          <a:blip r:embed="rId3"/>
          <a:srcRect l="8712" t="19788" r="48636" b="23911"/>
          <a:stretch/>
        </p:blipFill>
        <p:spPr>
          <a:xfrm>
            <a:off x="311701" y="1017800"/>
            <a:ext cx="3560876" cy="2895825"/>
          </a:xfrm>
          <a:prstGeom prst="rect">
            <a:avLst/>
          </a:prstGeom>
        </p:spPr>
      </p:pic>
      <p:sp>
        <p:nvSpPr>
          <p:cNvPr id="7" name="TextBox 6">
            <a:extLst>
              <a:ext uri="{FF2B5EF4-FFF2-40B4-BE49-F238E27FC236}">
                <a16:creationId xmlns:a16="http://schemas.microsoft.com/office/drawing/2014/main" id="{B6307E1D-45D4-51BE-DD45-98B74EEE63B8}"/>
              </a:ext>
            </a:extLst>
          </p:cNvPr>
          <p:cNvSpPr txBox="1"/>
          <p:nvPr/>
        </p:nvSpPr>
        <p:spPr>
          <a:xfrm>
            <a:off x="3809925" y="257547"/>
            <a:ext cx="5001491" cy="4885953"/>
          </a:xfrm>
          <a:prstGeom prst="rect">
            <a:avLst/>
          </a:prstGeom>
          <a:noFill/>
        </p:spPr>
        <p:txBody>
          <a:bodyPr wrap="square">
            <a:spAutoFit/>
          </a:bodyPr>
          <a:lstStyle/>
          <a:p>
            <a:pPr marL="0" marR="0">
              <a:spcBef>
                <a:spcPts val="0"/>
              </a:spcBef>
              <a:spcAft>
                <a:spcPts val="0"/>
              </a:spcAft>
            </a:pPr>
            <a:r>
              <a:rPr lang="en-US" sz="1050" b="1" dirty="0">
                <a:effectLst/>
                <a:latin typeface="Calibri" panose="020F0502020204030204" pitchFamily="34" charset="0"/>
                <a:ea typeface="SimSun" panose="02010600030101010101" pitchFamily="2" charset="-122"/>
                <a:cs typeface="Calibri" panose="020F0502020204030204" pitchFamily="34" charset="0"/>
              </a:rPr>
              <a:t>Testing the function</a:t>
            </a:r>
            <a:endParaRPr lang="en-US" sz="1050" dirty="0">
              <a:effectLst/>
              <a:latin typeface="Calibri" panose="020F0502020204030204" pitchFamily="34" charset="0"/>
              <a:ea typeface="SimSun" panose="02010600030101010101" pitchFamily="2" charset="-122"/>
              <a:cs typeface="Calibri" panose="020F0502020204030204" pitchFamily="34" charset="0"/>
            </a:endParaRPr>
          </a:p>
          <a:p>
            <a:pPr lvl="1"/>
            <a:r>
              <a:rPr lang="en-US" sz="1050" u="sng" dirty="0">
                <a:effectLst/>
                <a:latin typeface="Calibri" panose="020F0502020204030204" pitchFamily="34" charset="0"/>
                <a:ea typeface="SimSun" panose="02010600030101010101" pitchFamily="2" charset="-122"/>
                <a:cs typeface="Calibri" panose="020F0502020204030204" pitchFamily="34" charset="0"/>
              </a:rPr>
              <a:t>Case 1: Record does not match</a:t>
            </a:r>
            <a:endParaRPr lang="en-US" sz="1050" dirty="0">
              <a:effectLst/>
              <a:latin typeface="Calibri" panose="020F0502020204030204" pitchFamily="34" charset="0"/>
              <a:ea typeface="SimSun" panose="02010600030101010101" pitchFamily="2" charset="-122"/>
              <a:cs typeface="Calibri" panose="020F0502020204030204" pitchFamily="34" charset="0"/>
            </a:endParaRPr>
          </a:p>
          <a:p>
            <a:pPr lvl="3"/>
            <a:r>
              <a:rPr lang="en-US" sz="1050" dirty="0">
                <a:effectLst/>
                <a:latin typeface="Calibri" panose="020F0502020204030204" pitchFamily="34" charset="0"/>
                <a:ea typeface="SimSun" panose="02010600030101010101" pitchFamily="2" charset="-122"/>
                <a:cs typeface="Calibri" panose="020F0502020204030204" pitchFamily="34" charset="0"/>
              </a:rPr>
              <a:t>DO </a:t>
            </a:r>
          </a:p>
          <a:p>
            <a:pPr lvl="3"/>
            <a:r>
              <a:rPr lang="en-US" sz="1050" dirty="0">
                <a:effectLst/>
                <a:latin typeface="Calibri" panose="020F0502020204030204" pitchFamily="34" charset="0"/>
                <a:ea typeface="SimSun" panose="02010600030101010101" pitchFamily="2" charset="-122"/>
                <a:cs typeface="Calibri" panose="020F0502020204030204" pitchFamily="34" charset="0"/>
              </a:rPr>
              <a:t> $$</a:t>
            </a:r>
          </a:p>
          <a:p>
            <a:pPr lvl="3"/>
            <a:r>
              <a:rPr lang="en-US" sz="1050" dirty="0">
                <a:effectLst/>
                <a:latin typeface="Calibri" panose="020F0502020204030204" pitchFamily="34" charset="0"/>
                <a:ea typeface="SimSun" panose="02010600030101010101" pitchFamily="2" charset="-122"/>
                <a:cs typeface="Calibri" panose="020F0502020204030204" pitchFamily="34" charset="0"/>
              </a:rPr>
              <a:t>  BEGIN</a:t>
            </a:r>
          </a:p>
          <a:p>
            <a:pPr lvl="3"/>
            <a:r>
              <a:rPr lang="en-US" sz="1050" dirty="0">
                <a:effectLst/>
                <a:latin typeface="Calibri" panose="020F0502020204030204" pitchFamily="34" charset="0"/>
                <a:ea typeface="SimSun" panose="02010600030101010101" pitchFamily="2" charset="-122"/>
                <a:cs typeface="Calibri" panose="020F0502020204030204" pitchFamily="34" charset="0"/>
              </a:rPr>
              <a:t>  EXECUTE scd1('12345',02134,'Boston','MA');</a:t>
            </a:r>
          </a:p>
          <a:p>
            <a:pPr lvl="3"/>
            <a:r>
              <a:rPr lang="en-US" sz="1050" dirty="0">
                <a:effectLst/>
                <a:latin typeface="Calibri" panose="020F0502020204030204" pitchFamily="34" charset="0"/>
                <a:ea typeface="SimSun" panose="02010600030101010101" pitchFamily="2" charset="-122"/>
                <a:cs typeface="Calibri" panose="020F0502020204030204" pitchFamily="34" charset="0"/>
              </a:rPr>
              <a:t>  END;</a:t>
            </a:r>
          </a:p>
          <a:p>
            <a:pPr lvl="3"/>
            <a:r>
              <a:rPr lang="en-US" sz="1050" dirty="0">
                <a:effectLst/>
                <a:latin typeface="Calibri" panose="020F0502020204030204" pitchFamily="34" charset="0"/>
                <a:ea typeface="SimSun" panose="02010600030101010101" pitchFamily="2" charset="-122"/>
                <a:cs typeface="Calibri" panose="020F0502020204030204" pitchFamily="34" charset="0"/>
              </a:rPr>
              <a:t> $$</a:t>
            </a:r>
          </a:p>
          <a:p>
            <a:pPr lvl="2"/>
            <a:r>
              <a:rPr lang="en-US" sz="1050" dirty="0">
                <a:effectLst/>
                <a:latin typeface="Calibri" panose="020F0502020204030204" pitchFamily="34" charset="0"/>
                <a:ea typeface="SimSun" panose="02010600030101010101" pitchFamily="2" charset="-122"/>
                <a:cs typeface="Calibri" panose="020F0502020204030204" pitchFamily="34" charset="0"/>
              </a:rPr>
              <a:t> </a:t>
            </a:r>
          </a:p>
          <a:p>
            <a:pPr lvl="2"/>
            <a:r>
              <a:rPr lang="en-US" sz="1050" dirty="0">
                <a:effectLst/>
                <a:latin typeface="Calibri" panose="020F0502020204030204" pitchFamily="34" charset="0"/>
                <a:ea typeface="SimSun" panose="02010600030101010101" pitchFamily="2" charset="-122"/>
                <a:cs typeface="Calibri" panose="020F0502020204030204" pitchFamily="34" charset="0"/>
              </a:rPr>
              <a:t>Select * from </a:t>
            </a:r>
            <a:r>
              <a:rPr lang="en-US" sz="1050" dirty="0" err="1">
                <a:effectLst/>
                <a:latin typeface="Calibri" panose="020F0502020204030204" pitchFamily="34" charset="0"/>
                <a:ea typeface="SimSun" panose="02010600030101010101" pitchFamily="2" charset="-122"/>
                <a:cs typeface="Calibri" panose="020F0502020204030204" pitchFamily="34" charset="0"/>
              </a:rPr>
              <a:t>seller_staging</a:t>
            </a:r>
            <a:r>
              <a:rPr lang="en-US" sz="1050" dirty="0">
                <a:effectLst/>
                <a:latin typeface="Calibri" panose="020F0502020204030204" pitchFamily="34" charset="0"/>
                <a:ea typeface="SimSun" panose="02010600030101010101" pitchFamily="2" charset="-122"/>
                <a:cs typeface="Calibri" panose="020F0502020204030204" pitchFamily="34" charset="0"/>
              </a:rPr>
              <a:t> where </a:t>
            </a:r>
            <a:r>
              <a:rPr lang="en-US" sz="1050" dirty="0" err="1">
                <a:effectLst/>
                <a:latin typeface="Calibri" panose="020F0502020204030204" pitchFamily="34" charset="0"/>
                <a:ea typeface="SimSun" panose="02010600030101010101" pitchFamily="2" charset="-122"/>
                <a:cs typeface="Calibri" panose="020F0502020204030204" pitchFamily="34" charset="0"/>
              </a:rPr>
              <a:t>seller_id</a:t>
            </a:r>
            <a:r>
              <a:rPr lang="en-US" sz="1050" dirty="0">
                <a:effectLst/>
                <a:latin typeface="Calibri" panose="020F0502020204030204" pitchFamily="34" charset="0"/>
                <a:ea typeface="SimSun" panose="02010600030101010101" pitchFamily="2" charset="-122"/>
                <a:cs typeface="Calibri" panose="020F0502020204030204" pitchFamily="34" charset="0"/>
              </a:rPr>
              <a:t>='12345’;</a:t>
            </a:r>
          </a:p>
          <a:p>
            <a:r>
              <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inserted in staging table</a:t>
            </a:r>
            <a:endParaRPr lang="en-US" sz="1050" dirty="0">
              <a:effectLst/>
              <a:latin typeface="Calibri" panose="020F0502020204030204" pitchFamily="34" charset="0"/>
              <a:ea typeface="SimSun" panose="02010600030101010101" pitchFamily="2" charset="-122"/>
              <a:cs typeface="Calibri" panose="020F0502020204030204" pitchFamily="34" charset="0"/>
            </a:endParaRPr>
          </a:p>
          <a:p>
            <a:r>
              <a:rPr lang="en-US" sz="1050" dirty="0">
                <a:effectLst/>
                <a:latin typeface="Calibri" panose="020F0502020204030204" pitchFamily="34" charset="0"/>
                <a:ea typeface="SimSun" panose="02010600030101010101" pitchFamily="2" charset="-122"/>
                <a:cs typeface="Calibri" panose="020F0502020204030204" pitchFamily="34" charset="0"/>
              </a:rPr>
              <a:t>Select * from </a:t>
            </a:r>
            <a:r>
              <a:rPr lang="en-US" sz="1050" dirty="0" err="1">
                <a:effectLst/>
                <a:latin typeface="Calibri" panose="020F0502020204030204" pitchFamily="34" charset="0"/>
                <a:ea typeface="SimSun" panose="02010600030101010101" pitchFamily="2" charset="-122"/>
                <a:cs typeface="Calibri" panose="020F0502020204030204" pitchFamily="34" charset="0"/>
              </a:rPr>
              <a:t>seller_dim</a:t>
            </a:r>
            <a:r>
              <a:rPr lang="en-US" sz="1050" dirty="0">
                <a:effectLst/>
                <a:latin typeface="Calibri" panose="020F0502020204030204" pitchFamily="34" charset="0"/>
                <a:ea typeface="SimSun" panose="02010600030101010101" pitchFamily="2" charset="-122"/>
                <a:cs typeface="Calibri" panose="020F0502020204030204" pitchFamily="34" charset="0"/>
              </a:rPr>
              <a:t> where </a:t>
            </a:r>
            <a:r>
              <a:rPr lang="en-US" sz="1050" dirty="0" err="1">
                <a:effectLst/>
                <a:latin typeface="Calibri" panose="020F0502020204030204" pitchFamily="34" charset="0"/>
                <a:ea typeface="SimSun" panose="02010600030101010101" pitchFamily="2" charset="-122"/>
                <a:cs typeface="Calibri" panose="020F0502020204030204" pitchFamily="34" charset="0"/>
              </a:rPr>
              <a:t>seller_id</a:t>
            </a:r>
            <a:r>
              <a:rPr lang="en-US" sz="1050" dirty="0">
                <a:effectLst/>
                <a:latin typeface="Calibri" panose="020F0502020204030204" pitchFamily="34" charset="0"/>
                <a:ea typeface="SimSun" panose="02010600030101010101" pitchFamily="2" charset="-122"/>
                <a:cs typeface="Calibri" panose="020F0502020204030204" pitchFamily="34" charset="0"/>
              </a:rPr>
              <a:t>=’12345’;</a:t>
            </a:r>
          </a:p>
          <a:p>
            <a:r>
              <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inserted in dimension table</a:t>
            </a:r>
          </a:p>
          <a:p>
            <a:endParaRPr lang="en-US" sz="1050" u="sng"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050" u="sng" dirty="0">
                <a:effectLst/>
                <a:latin typeface="Calibri" panose="020F0502020204030204" pitchFamily="34" charset="0"/>
                <a:ea typeface="SimSun" panose="02010600030101010101" pitchFamily="2" charset="-122"/>
                <a:cs typeface="Calibri" panose="020F0502020204030204" pitchFamily="34" charset="0"/>
              </a:rPr>
              <a:t>Case 2: Record does match</a:t>
            </a:r>
            <a:endParaRPr lang="en-US" sz="1050"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050" dirty="0">
                <a:effectLst/>
                <a:latin typeface="Calibri" panose="020F0502020204030204" pitchFamily="34" charset="0"/>
                <a:ea typeface="SimSun" panose="02010600030101010101" pitchFamily="2" charset="-122"/>
                <a:cs typeface="Calibri" panose="020F0502020204030204" pitchFamily="34" charset="0"/>
              </a:rPr>
              <a:t>DO </a:t>
            </a:r>
          </a:p>
          <a:p>
            <a:pPr marL="0" marR="0">
              <a:spcBef>
                <a:spcPts val="0"/>
              </a:spcBef>
              <a:spcAft>
                <a:spcPts val="0"/>
              </a:spcAft>
            </a:pPr>
            <a:r>
              <a:rPr lang="en-US" sz="1050" dirty="0">
                <a:effectLst/>
                <a:latin typeface="Calibri" panose="020F0502020204030204" pitchFamily="34" charset="0"/>
                <a:ea typeface="SimSun" panose="02010600030101010101" pitchFamily="2" charset="-122"/>
                <a:cs typeface="Calibri" panose="020F0502020204030204" pitchFamily="34" charset="0"/>
              </a:rPr>
              <a:t> $$</a:t>
            </a:r>
          </a:p>
          <a:p>
            <a:pPr marL="0" marR="0">
              <a:spcBef>
                <a:spcPts val="0"/>
              </a:spcBef>
              <a:spcAft>
                <a:spcPts val="0"/>
              </a:spcAft>
            </a:pPr>
            <a:r>
              <a:rPr lang="en-US" sz="1050" dirty="0">
                <a:effectLst/>
                <a:latin typeface="Calibri" panose="020F0502020204030204" pitchFamily="34" charset="0"/>
                <a:ea typeface="SimSun" panose="02010600030101010101" pitchFamily="2" charset="-122"/>
                <a:cs typeface="Calibri" panose="020F0502020204030204" pitchFamily="34" charset="0"/>
              </a:rPr>
              <a:t>  BEGIN</a:t>
            </a:r>
          </a:p>
          <a:p>
            <a:pPr marL="0" marR="0">
              <a:spcBef>
                <a:spcPts val="0"/>
              </a:spcBef>
              <a:spcAft>
                <a:spcPts val="0"/>
              </a:spcAft>
            </a:pPr>
            <a:r>
              <a:rPr lang="en-US" sz="1050" dirty="0">
                <a:effectLst/>
                <a:latin typeface="Calibri" panose="020F0502020204030204" pitchFamily="34" charset="0"/>
                <a:ea typeface="SimSun" panose="02010600030101010101" pitchFamily="2" charset="-122"/>
                <a:cs typeface="Calibri" panose="020F0502020204030204" pitchFamily="34" charset="0"/>
              </a:rPr>
              <a:t>  EXECUTE scd1_seller('12345',02134,'NY','MA');</a:t>
            </a:r>
          </a:p>
          <a:p>
            <a:pPr marL="0" marR="0">
              <a:spcBef>
                <a:spcPts val="0"/>
              </a:spcBef>
              <a:spcAft>
                <a:spcPts val="0"/>
              </a:spcAft>
            </a:pPr>
            <a:r>
              <a:rPr lang="en-US" sz="1050" dirty="0">
                <a:effectLst/>
                <a:latin typeface="Calibri" panose="020F0502020204030204" pitchFamily="34" charset="0"/>
                <a:ea typeface="SimSun" panose="02010600030101010101" pitchFamily="2" charset="-122"/>
                <a:cs typeface="Calibri" panose="020F0502020204030204" pitchFamily="34" charset="0"/>
              </a:rPr>
              <a:t>  END;</a:t>
            </a:r>
          </a:p>
          <a:p>
            <a:pPr marL="0" marR="0">
              <a:spcBef>
                <a:spcPts val="0"/>
              </a:spcBef>
              <a:spcAft>
                <a:spcPts val="0"/>
              </a:spcAft>
            </a:pPr>
            <a:r>
              <a:rPr lang="en-US" sz="1050" dirty="0">
                <a:effectLst/>
                <a:latin typeface="Calibri" panose="020F0502020204030204" pitchFamily="34" charset="0"/>
                <a:ea typeface="SimSun" panose="02010600030101010101" pitchFamily="2" charset="-122"/>
                <a:cs typeface="Calibri" panose="020F0502020204030204" pitchFamily="34" charset="0"/>
              </a:rPr>
              <a:t> $$</a:t>
            </a:r>
          </a:p>
          <a:p>
            <a:pPr marL="0" marR="0">
              <a:spcBef>
                <a:spcPts val="0"/>
              </a:spcBef>
              <a:spcAft>
                <a:spcPts val="0"/>
              </a:spcAft>
            </a:pPr>
            <a:endParaRPr lang="en-US" sz="1050"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050" dirty="0">
                <a:effectLst/>
                <a:latin typeface="Calibri" panose="020F0502020204030204" pitchFamily="34" charset="0"/>
                <a:ea typeface="SimSun" panose="02010600030101010101" pitchFamily="2" charset="-122"/>
                <a:cs typeface="Calibri" panose="020F0502020204030204" pitchFamily="34" charset="0"/>
              </a:rPr>
              <a:t>Select * from </a:t>
            </a:r>
            <a:r>
              <a:rPr lang="en-US" sz="1050" dirty="0" err="1">
                <a:effectLst/>
                <a:latin typeface="Calibri" panose="020F0502020204030204" pitchFamily="34" charset="0"/>
                <a:ea typeface="SimSun" panose="02010600030101010101" pitchFamily="2" charset="-122"/>
                <a:cs typeface="Calibri" panose="020F0502020204030204" pitchFamily="34" charset="0"/>
              </a:rPr>
              <a:t>seller_staging</a:t>
            </a:r>
            <a:r>
              <a:rPr lang="en-US" sz="1050" dirty="0">
                <a:effectLst/>
                <a:latin typeface="Calibri" panose="020F0502020204030204" pitchFamily="34" charset="0"/>
                <a:ea typeface="SimSun" panose="02010600030101010101" pitchFamily="2" charset="-122"/>
                <a:cs typeface="Calibri" panose="020F0502020204030204" pitchFamily="34" charset="0"/>
              </a:rPr>
              <a:t> where </a:t>
            </a:r>
            <a:r>
              <a:rPr lang="en-US" sz="1050" dirty="0" err="1">
                <a:effectLst/>
                <a:latin typeface="Calibri" panose="020F0502020204030204" pitchFamily="34" charset="0"/>
                <a:ea typeface="SimSun" panose="02010600030101010101" pitchFamily="2" charset="-122"/>
                <a:cs typeface="Calibri" panose="020F0502020204030204" pitchFamily="34" charset="0"/>
              </a:rPr>
              <a:t>seller_id</a:t>
            </a:r>
            <a:r>
              <a:rPr lang="en-US" sz="1050" dirty="0">
                <a:effectLst/>
                <a:latin typeface="Calibri" panose="020F0502020204030204" pitchFamily="34" charset="0"/>
                <a:ea typeface="SimSun" panose="02010600030101010101" pitchFamily="2" charset="-122"/>
                <a:cs typeface="Calibri" panose="020F0502020204030204" pitchFamily="34" charset="0"/>
              </a:rPr>
              <a:t>='12345’;</a:t>
            </a:r>
          </a:p>
          <a:p>
            <a:r>
              <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inserted in staging table</a:t>
            </a:r>
          </a:p>
          <a:p>
            <a:r>
              <a:rPr lang="en-US" sz="1050" dirty="0">
                <a:effectLst/>
                <a:latin typeface="Calibri" panose="020F0502020204030204" pitchFamily="34" charset="0"/>
                <a:ea typeface="SimSun" panose="02010600030101010101" pitchFamily="2" charset="-122"/>
                <a:cs typeface="Calibri" panose="020F0502020204030204" pitchFamily="34" charset="0"/>
              </a:rPr>
              <a:t>Select * from </a:t>
            </a:r>
            <a:r>
              <a:rPr lang="en-US" sz="1050" dirty="0" err="1">
                <a:effectLst/>
                <a:latin typeface="Calibri" panose="020F0502020204030204" pitchFamily="34" charset="0"/>
                <a:ea typeface="SimSun" panose="02010600030101010101" pitchFamily="2" charset="-122"/>
                <a:cs typeface="Calibri" panose="020F0502020204030204" pitchFamily="34" charset="0"/>
              </a:rPr>
              <a:t>seller_dim</a:t>
            </a:r>
            <a:r>
              <a:rPr lang="en-US" sz="1050" dirty="0">
                <a:effectLst/>
                <a:latin typeface="Calibri" panose="020F0502020204030204" pitchFamily="34" charset="0"/>
                <a:ea typeface="SimSun" panose="02010600030101010101" pitchFamily="2" charset="-122"/>
                <a:cs typeface="Calibri" panose="020F0502020204030204" pitchFamily="34" charset="0"/>
              </a:rPr>
              <a:t> where </a:t>
            </a:r>
            <a:r>
              <a:rPr lang="en-US" sz="1050" dirty="0" err="1">
                <a:effectLst/>
                <a:latin typeface="Calibri" panose="020F0502020204030204" pitchFamily="34" charset="0"/>
                <a:ea typeface="SimSun" panose="02010600030101010101" pitchFamily="2" charset="-122"/>
                <a:cs typeface="Calibri" panose="020F0502020204030204" pitchFamily="34" charset="0"/>
              </a:rPr>
              <a:t>seller_id</a:t>
            </a:r>
            <a:r>
              <a:rPr lang="en-US" sz="1050" dirty="0">
                <a:effectLst/>
                <a:latin typeface="Calibri" panose="020F0502020204030204" pitchFamily="34" charset="0"/>
                <a:ea typeface="SimSun" panose="02010600030101010101" pitchFamily="2" charset="-122"/>
                <a:cs typeface="Calibri" panose="020F0502020204030204" pitchFamily="34" charset="0"/>
              </a:rPr>
              <a:t>='12345’;</a:t>
            </a:r>
          </a:p>
          <a:p>
            <a:pPr marL="0" marR="0">
              <a:spcBef>
                <a:spcPts val="0"/>
              </a:spcBef>
              <a:spcAft>
                <a:spcPts val="0"/>
              </a:spcAft>
            </a:pPr>
            <a:r>
              <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updated in dimension table</a:t>
            </a:r>
          </a:p>
          <a:p>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effectLst/>
              <a:latin typeface="Calibri" panose="020F0502020204030204" pitchFamily="34" charset="0"/>
              <a:ea typeface="SimSun" panose="02010600030101010101" pitchFamily="2" charset="-122"/>
              <a:cs typeface="Times New Roman" panose="02020603050405020304" pitchFamily="18" charset="0"/>
            </a:endParaRPr>
          </a:p>
          <a:p>
            <a:pPr marL="0" marR="0">
              <a:spcBef>
                <a:spcPts val="0"/>
              </a:spcBef>
              <a:spcAft>
                <a:spcPts val="0"/>
              </a:spcAft>
            </a:pPr>
            <a:endParaRPr lang="en-US"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14C39BF5-8CC5-5F8B-9DDE-8EE2EEF13F67}"/>
              </a:ext>
            </a:extLst>
          </p:cNvPr>
          <p:cNvPicPr>
            <a:picLocks noChangeAspect="1"/>
          </p:cNvPicPr>
          <p:nvPr/>
        </p:nvPicPr>
        <p:blipFill rotWithShape="1">
          <a:blip r:embed="rId4"/>
          <a:srcRect l="9199" t="65043" r="55545" b="25398"/>
          <a:stretch/>
        </p:blipFill>
        <p:spPr>
          <a:xfrm>
            <a:off x="6341931" y="1244529"/>
            <a:ext cx="2646219" cy="420761"/>
          </a:xfrm>
          <a:prstGeom prst="rect">
            <a:avLst/>
          </a:prstGeom>
          <a:noFill/>
          <a:ln>
            <a:noFill/>
          </a:ln>
        </p:spPr>
      </p:pic>
      <p:pic>
        <p:nvPicPr>
          <p:cNvPr id="9" name="Picture 8">
            <a:extLst>
              <a:ext uri="{FF2B5EF4-FFF2-40B4-BE49-F238E27FC236}">
                <a16:creationId xmlns:a16="http://schemas.microsoft.com/office/drawing/2014/main" id="{0649245F-FF3F-3BF1-AFC4-180B1CB49476}"/>
              </a:ext>
            </a:extLst>
          </p:cNvPr>
          <p:cNvPicPr>
            <a:picLocks noChangeAspect="1"/>
          </p:cNvPicPr>
          <p:nvPr/>
        </p:nvPicPr>
        <p:blipFill rotWithShape="1">
          <a:blip r:embed="rId5"/>
          <a:srcRect l="11135" t="66560" r="53630" b="25447"/>
          <a:stretch/>
        </p:blipFill>
        <p:spPr>
          <a:xfrm>
            <a:off x="6393873" y="2220308"/>
            <a:ext cx="2750127" cy="398837"/>
          </a:xfrm>
          <a:prstGeom prst="rect">
            <a:avLst/>
          </a:prstGeom>
          <a:noFill/>
          <a:ln>
            <a:noFill/>
          </a:ln>
        </p:spPr>
      </p:pic>
      <p:pic>
        <p:nvPicPr>
          <p:cNvPr id="10" name="Picture 9">
            <a:extLst>
              <a:ext uri="{FF2B5EF4-FFF2-40B4-BE49-F238E27FC236}">
                <a16:creationId xmlns:a16="http://schemas.microsoft.com/office/drawing/2014/main" id="{AA627598-6418-52DB-E205-FDF00ED0D57F}"/>
              </a:ext>
            </a:extLst>
          </p:cNvPr>
          <p:cNvPicPr>
            <a:picLocks noChangeAspect="1"/>
          </p:cNvPicPr>
          <p:nvPr/>
        </p:nvPicPr>
        <p:blipFill rotWithShape="1">
          <a:blip r:embed="rId6"/>
          <a:srcRect l="9344" t="65929" r="55795" b="22891"/>
          <a:stretch/>
        </p:blipFill>
        <p:spPr>
          <a:xfrm>
            <a:off x="6524249" y="3106910"/>
            <a:ext cx="2619751" cy="472607"/>
          </a:xfrm>
          <a:prstGeom prst="rect">
            <a:avLst/>
          </a:prstGeom>
          <a:noFill/>
          <a:ln>
            <a:noFill/>
          </a:ln>
        </p:spPr>
      </p:pic>
      <p:pic>
        <p:nvPicPr>
          <p:cNvPr id="11" name="Picture 10">
            <a:extLst>
              <a:ext uri="{FF2B5EF4-FFF2-40B4-BE49-F238E27FC236}">
                <a16:creationId xmlns:a16="http://schemas.microsoft.com/office/drawing/2014/main" id="{742BDF08-FB76-47BD-8A2A-A404E625F5D8}"/>
              </a:ext>
            </a:extLst>
          </p:cNvPr>
          <p:cNvPicPr>
            <a:picLocks noChangeAspect="1"/>
          </p:cNvPicPr>
          <p:nvPr/>
        </p:nvPicPr>
        <p:blipFill rotWithShape="1">
          <a:blip r:embed="rId7"/>
          <a:srcRect l="9477" t="65910" r="54641" b="25682"/>
          <a:stretch/>
        </p:blipFill>
        <p:spPr>
          <a:xfrm>
            <a:off x="6256160" y="4334662"/>
            <a:ext cx="3025551" cy="398838"/>
          </a:xfrm>
          <a:prstGeom prst="rect">
            <a:avLst/>
          </a:prstGeom>
          <a:noFill/>
          <a:ln>
            <a:noFill/>
          </a:ln>
        </p:spPr>
      </p:pic>
      <p:pic>
        <p:nvPicPr>
          <p:cNvPr id="4" name="Picture 3">
            <a:extLst>
              <a:ext uri="{FF2B5EF4-FFF2-40B4-BE49-F238E27FC236}">
                <a16:creationId xmlns:a16="http://schemas.microsoft.com/office/drawing/2014/main" id="{BDDE215C-54C4-EBD0-A14C-D72C7A8FA7C0}"/>
              </a:ext>
            </a:extLst>
          </p:cNvPr>
          <p:cNvPicPr>
            <a:picLocks noChangeAspect="1"/>
          </p:cNvPicPr>
          <p:nvPr/>
        </p:nvPicPr>
        <p:blipFill rotWithShape="1">
          <a:blip r:embed="rId8"/>
          <a:srcRect l="19737" t="26425" r="43272" b="48670"/>
          <a:stretch/>
        </p:blipFill>
        <p:spPr>
          <a:xfrm>
            <a:off x="155850" y="3917234"/>
            <a:ext cx="2784620" cy="1054816"/>
          </a:xfrm>
          <a:prstGeom prst="rect">
            <a:avLst/>
          </a:prstGeom>
          <a:noFill/>
          <a:ln>
            <a:noFill/>
          </a:ln>
        </p:spPr>
      </p:pic>
      <p:sp>
        <p:nvSpPr>
          <p:cNvPr id="6" name="TextBox 5">
            <a:extLst>
              <a:ext uri="{FF2B5EF4-FFF2-40B4-BE49-F238E27FC236}">
                <a16:creationId xmlns:a16="http://schemas.microsoft.com/office/drawing/2014/main" id="{4A7538EA-3C52-2483-164D-E0728173573A}"/>
              </a:ext>
            </a:extLst>
          </p:cNvPr>
          <p:cNvSpPr txBox="1"/>
          <p:nvPr/>
        </p:nvSpPr>
        <p:spPr>
          <a:xfrm>
            <a:off x="134966" y="4950619"/>
            <a:ext cx="1543815" cy="246221"/>
          </a:xfrm>
          <a:prstGeom prst="rect">
            <a:avLst/>
          </a:prstGeom>
          <a:noFill/>
        </p:spPr>
        <p:txBody>
          <a:bodyPr wrap="square" rtlCol="0">
            <a:spAutoFit/>
          </a:bodyPr>
          <a:lstStyle/>
          <a:p>
            <a:r>
              <a:rPr lang="en-IN" sz="1000" dirty="0">
                <a:solidFill>
                  <a:schemeClr val="bg1"/>
                </a:solidFill>
                <a:latin typeface="Calibri" panose="020F0502020204030204" pitchFamily="34" charset="0"/>
                <a:cs typeface="Calibri" panose="020F0502020204030204" pitchFamily="34" charset="0"/>
              </a:rPr>
              <a:t>Seller dimension</a:t>
            </a:r>
          </a:p>
        </p:txBody>
      </p:sp>
    </p:spTree>
    <p:extLst>
      <p:ext uri="{BB962C8B-B14F-4D97-AF65-F5344CB8AC3E}">
        <p14:creationId xmlns:p14="http://schemas.microsoft.com/office/powerpoint/2010/main" val="2216177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D7BF-1693-8B7B-765A-C296139A7681}"/>
              </a:ext>
            </a:extLst>
          </p:cNvPr>
          <p:cNvSpPr>
            <a:spLocks noGrp="1"/>
          </p:cNvSpPr>
          <p:nvPr>
            <p:ph type="title"/>
          </p:nvPr>
        </p:nvSpPr>
        <p:spPr>
          <a:xfrm>
            <a:off x="200863" y="85422"/>
            <a:ext cx="8520600" cy="607800"/>
          </a:xfrm>
        </p:spPr>
        <p:txBody>
          <a:bodyPr>
            <a:normAutofit fontScale="90000"/>
          </a:bodyPr>
          <a:lstStyle/>
          <a:p>
            <a:r>
              <a:rPr lang="en-IN" dirty="0">
                <a:latin typeface="Calibri" panose="020F0502020204030204" pitchFamily="34" charset="0"/>
                <a:cs typeface="Calibri" panose="020F0502020204030204" pitchFamily="34" charset="0"/>
              </a:rPr>
              <a:t>Maintaining SCD1: Month</a:t>
            </a:r>
          </a:p>
        </p:txBody>
      </p:sp>
      <p:sp>
        <p:nvSpPr>
          <p:cNvPr id="3" name="Text Placeholder 2">
            <a:extLst>
              <a:ext uri="{FF2B5EF4-FFF2-40B4-BE49-F238E27FC236}">
                <a16:creationId xmlns:a16="http://schemas.microsoft.com/office/drawing/2014/main" id="{A0DBE7D6-ED81-C9C9-7023-D306D7AD86FB}"/>
              </a:ext>
            </a:extLst>
          </p:cNvPr>
          <p:cNvSpPr>
            <a:spLocks noGrp="1"/>
          </p:cNvSpPr>
          <p:nvPr>
            <p:ph type="body" idx="1"/>
          </p:nvPr>
        </p:nvSpPr>
        <p:spPr/>
        <p:txBody>
          <a:bodyPr/>
          <a:lstStyle/>
          <a:p>
            <a:endParaRPr lang="en-IN" dirty="0"/>
          </a:p>
          <a:p>
            <a:endParaRPr lang="en-IN" dirty="0"/>
          </a:p>
        </p:txBody>
      </p:sp>
      <p:sp>
        <p:nvSpPr>
          <p:cNvPr id="7" name="TextBox 6">
            <a:extLst>
              <a:ext uri="{FF2B5EF4-FFF2-40B4-BE49-F238E27FC236}">
                <a16:creationId xmlns:a16="http://schemas.microsoft.com/office/drawing/2014/main" id="{B6307E1D-45D4-51BE-DD45-98B74EEE63B8}"/>
              </a:ext>
            </a:extLst>
          </p:cNvPr>
          <p:cNvSpPr txBox="1"/>
          <p:nvPr/>
        </p:nvSpPr>
        <p:spPr>
          <a:xfrm>
            <a:off x="200863" y="755965"/>
            <a:ext cx="5001491" cy="3931846"/>
          </a:xfrm>
          <a:prstGeom prst="rect">
            <a:avLst/>
          </a:prstGeom>
          <a:noFill/>
        </p:spPr>
        <p:txBody>
          <a:bodyPr wrap="square">
            <a:spAutoFit/>
          </a:bodyPr>
          <a:lstStyle/>
          <a:p>
            <a:pPr marL="0" marR="0">
              <a:spcBef>
                <a:spcPts val="0"/>
              </a:spcBef>
              <a:spcAft>
                <a:spcPts val="0"/>
              </a:spcAft>
            </a:pPr>
            <a:r>
              <a:rPr lang="en-US" b="1" dirty="0">
                <a:effectLst/>
                <a:latin typeface="Calibri" panose="020F0502020204030204" pitchFamily="34" charset="0"/>
                <a:ea typeface="SimSun" panose="02010600030101010101" pitchFamily="2" charset="-122"/>
                <a:cs typeface="Calibri" panose="020F0502020204030204" pitchFamily="34" charset="0"/>
              </a:rPr>
              <a:t>Testing the function</a:t>
            </a:r>
            <a:endParaRPr lang="en-US" dirty="0">
              <a:effectLst/>
              <a:latin typeface="Calibri" panose="020F0502020204030204" pitchFamily="34" charset="0"/>
              <a:ea typeface="SimSun" panose="02010600030101010101" pitchFamily="2" charset="-122"/>
              <a:cs typeface="Calibri" panose="020F0502020204030204" pitchFamily="34" charset="0"/>
            </a:endParaRPr>
          </a:p>
          <a:p>
            <a:pPr lvl="1"/>
            <a:r>
              <a:rPr lang="en-US" u="sng" dirty="0">
                <a:effectLst/>
                <a:latin typeface="Calibri" panose="020F0502020204030204" pitchFamily="34" charset="0"/>
                <a:ea typeface="SimSun" panose="02010600030101010101" pitchFamily="2" charset="-122"/>
                <a:cs typeface="Calibri" panose="020F0502020204030204" pitchFamily="34" charset="0"/>
              </a:rPr>
              <a:t>Case 1: Record does not match</a:t>
            </a:r>
            <a:endParaRPr lang="en-US"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effectLst/>
                <a:latin typeface="Calibri" panose="020F0502020204030204" pitchFamily="34" charset="0"/>
                <a:ea typeface="SimSun" panose="02010600030101010101" pitchFamily="2" charset="-122"/>
                <a:cs typeface="Calibri" panose="020F0502020204030204" pitchFamily="34" charset="0"/>
              </a:rPr>
              <a:t>DO </a:t>
            </a: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effectLst/>
                <a:latin typeface="Calibri" panose="020F0502020204030204" pitchFamily="34" charset="0"/>
                <a:ea typeface="SimSun" panose="02010600030101010101" pitchFamily="2" charset="-122"/>
                <a:cs typeface="Calibri" panose="020F0502020204030204" pitchFamily="34" charset="0"/>
              </a:rPr>
              <a:t> $$</a:t>
            </a: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effectLst/>
                <a:latin typeface="Calibri" panose="020F0502020204030204" pitchFamily="34" charset="0"/>
                <a:ea typeface="SimSun" panose="02010600030101010101" pitchFamily="2" charset="-122"/>
                <a:cs typeface="Calibri" panose="020F0502020204030204" pitchFamily="34" charset="0"/>
              </a:rPr>
              <a:t>  BEGIN</a:t>
            </a: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effectLst/>
                <a:latin typeface="Calibri" panose="020F0502020204030204" pitchFamily="34" charset="0"/>
                <a:ea typeface="SimSun" panose="02010600030101010101" pitchFamily="2" charset="-122"/>
                <a:cs typeface="Calibri" panose="020F0502020204030204" pitchFamily="34" charset="0"/>
              </a:rPr>
              <a:t>  EXECUTE scd1_month('12345abc',2022,3,9);</a:t>
            </a: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effectLst/>
                <a:latin typeface="Calibri" panose="020F0502020204030204" pitchFamily="34" charset="0"/>
                <a:ea typeface="SimSun" panose="02010600030101010101" pitchFamily="2" charset="-122"/>
                <a:cs typeface="Calibri" panose="020F0502020204030204" pitchFamily="34" charset="0"/>
              </a:rPr>
              <a:t>  END;</a:t>
            </a: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effectLst/>
                <a:latin typeface="Calibri" panose="020F0502020204030204" pitchFamily="34" charset="0"/>
                <a:ea typeface="SimSun" panose="02010600030101010101" pitchFamily="2" charset="-122"/>
                <a:cs typeface="Calibri" panose="020F0502020204030204" pitchFamily="34" charset="0"/>
              </a:rPr>
              <a:t> $$</a:t>
            </a: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lvl="3"/>
            <a:endParaRPr lang="en-US" sz="1100" dirty="0">
              <a:effectLst/>
              <a:latin typeface="Calibri" panose="020F0502020204030204" pitchFamily="34" charset="0"/>
              <a:ea typeface="SimSun" panose="02010600030101010101" pitchFamily="2" charset="-122"/>
              <a:cs typeface="Calibri" panose="020F0502020204030204" pitchFamily="34" charset="0"/>
            </a:endParaRPr>
          </a:p>
          <a:p>
            <a:pPr lvl="2"/>
            <a:r>
              <a:rPr lang="en-US" sz="1100" dirty="0">
                <a:effectLst/>
                <a:latin typeface="Calibri" panose="020F0502020204030204" pitchFamily="34" charset="0"/>
                <a:ea typeface="SimSun" panose="02010600030101010101" pitchFamily="2" charset="-122"/>
                <a:cs typeface="Calibri" panose="020F0502020204030204" pitchFamily="34" charset="0"/>
              </a:rPr>
              <a:t> </a:t>
            </a:r>
            <a:r>
              <a:rPr lang="en-US" sz="1200" b="0" dirty="0">
                <a:effectLst/>
                <a:latin typeface="Calibri" panose="020F0502020204030204" pitchFamily="34" charset="0"/>
                <a:ea typeface="SimSun" panose="02010600030101010101" pitchFamily="2" charset="-122"/>
                <a:cs typeface="Calibri" panose="020F0502020204030204" pitchFamily="34" charset="0"/>
              </a:rPr>
              <a:t>Select * from </a:t>
            </a:r>
            <a:r>
              <a:rPr lang="en-US" sz="1200" b="0" dirty="0" err="1">
                <a:effectLst/>
                <a:latin typeface="Calibri" panose="020F0502020204030204" pitchFamily="34" charset="0"/>
                <a:ea typeface="SimSun" panose="02010600030101010101" pitchFamily="2" charset="-122"/>
                <a:cs typeface="Calibri" panose="020F0502020204030204" pitchFamily="34" charset="0"/>
              </a:rPr>
              <a:t>month_staging</a:t>
            </a:r>
            <a:r>
              <a:rPr lang="en-US" sz="1200" b="0" dirty="0">
                <a:effectLst/>
                <a:latin typeface="Calibri" panose="020F0502020204030204" pitchFamily="34" charset="0"/>
                <a:ea typeface="SimSun" panose="02010600030101010101" pitchFamily="2" charset="-122"/>
                <a:cs typeface="Calibri" panose="020F0502020204030204" pitchFamily="34" charset="0"/>
              </a:rPr>
              <a:t> where </a:t>
            </a:r>
            <a:r>
              <a:rPr lang="en-US" sz="1200" b="0" dirty="0" err="1">
                <a:effectLst/>
                <a:latin typeface="Calibri" panose="020F0502020204030204" pitchFamily="34" charset="0"/>
                <a:ea typeface="SimSun" panose="02010600030101010101" pitchFamily="2" charset="-122"/>
                <a:cs typeface="Calibri" panose="020F0502020204030204" pitchFamily="34" charset="0"/>
              </a:rPr>
              <a:t>month_id</a:t>
            </a:r>
            <a:r>
              <a:rPr lang="en-US" sz="1200" b="0" dirty="0">
                <a:effectLst/>
                <a:latin typeface="Calibri" panose="020F0502020204030204" pitchFamily="34" charset="0"/>
                <a:ea typeface="SimSun" panose="02010600030101010101" pitchFamily="2" charset="-122"/>
                <a:cs typeface="Calibri" panose="020F0502020204030204" pitchFamily="34" charset="0"/>
              </a:rPr>
              <a:t>='12345abc';</a:t>
            </a: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lvl="2"/>
            <a:r>
              <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inserted in staging table</a:t>
            </a:r>
          </a:p>
          <a:p>
            <a:pPr lvl="2"/>
            <a:endParaRPr lang="en-US" sz="1100" dirty="0">
              <a:solidFill>
                <a:schemeClr val="tx1">
                  <a:lumMod val="60000"/>
                  <a:lumOff val="40000"/>
                </a:schemeClr>
              </a:solidFill>
              <a:latin typeface="Calibri" panose="020F0502020204030204" pitchFamily="34" charset="0"/>
              <a:ea typeface="SimSun" panose="02010600030101010101" pitchFamily="2" charset="-122"/>
              <a:cs typeface="Calibri" panose="020F0502020204030204" pitchFamily="34" charset="0"/>
            </a:endParaRPr>
          </a:p>
          <a:p>
            <a:pPr lvl="2"/>
            <a:endParaRPr lang="en-US" sz="11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pPr lvl="2"/>
            <a:endParaRPr lang="en-US" sz="1100" dirty="0">
              <a:effectLst/>
              <a:latin typeface="Calibri" panose="020F0502020204030204" pitchFamily="34" charset="0"/>
              <a:ea typeface="SimSun" panose="02010600030101010101" pitchFamily="2" charset="-122"/>
              <a:cs typeface="Calibri" panose="020F0502020204030204" pitchFamily="34" charset="0"/>
            </a:endParaRPr>
          </a:p>
          <a:p>
            <a:pPr lvl="2"/>
            <a:endParaRPr lang="en-US" sz="1100" dirty="0">
              <a:effectLst/>
              <a:latin typeface="Calibri" panose="020F0502020204030204" pitchFamily="34" charset="0"/>
              <a:ea typeface="SimSun" panose="02010600030101010101" pitchFamily="2" charset="-122"/>
              <a:cs typeface="Calibri" panose="020F0502020204030204" pitchFamily="34" charset="0"/>
            </a:endParaRPr>
          </a:p>
          <a:p>
            <a:r>
              <a:rPr lang="en-US" sz="1200" b="0" dirty="0">
                <a:effectLst/>
                <a:latin typeface="Calibri" panose="020F0502020204030204" pitchFamily="34" charset="0"/>
                <a:ea typeface="SimSun" panose="02010600030101010101" pitchFamily="2" charset="-122"/>
                <a:cs typeface="Calibri" panose="020F0502020204030204" pitchFamily="34" charset="0"/>
              </a:rPr>
              <a:t>Select * from month where </a:t>
            </a:r>
            <a:r>
              <a:rPr lang="en-US" sz="1200" b="0" dirty="0" err="1">
                <a:effectLst/>
                <a:latin typeface="Calibri" panose="020F0502020204030204" pitchFamily="34" charset="0"/>
                <a:ea typeface="SimSun" panose="02010600030101010101" pitchFamily="2" charset="-122"/>
                <a:cs typeface="Calibri" panose="020F0502020204030204" pitchFamily="34" charset="0"/>
              </a:rPr>
              <a:t>month_id</a:t>
            </a:r>
            <a:r>
              <a:rPr lang="en-US" sz="1200" b="0" dirty="0">
                <a:effectLst/>
                <a:latin typeface="Calibri" panose="020F0502020204030204" pitchFamily="34" charset="0"/>
                <a:ea typeface="SimSun" panose="02010600030101010101" pitchFamily="2" charset="-122"/>
                <a:cs typeface="Calibri" panose="020F0502020204030204" pitchFamily="34" charset="0"/>
              </a:rPr>
              <a:t>='12345abc';</a:t>
            </a: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r>
              <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inserted in dimension table</a:t>
            </a:r>
          </a:p>
          <a:p>
            <a:endParaRPr lang="en-US" sz="1100" u="sng"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endParaRPr lang="en-US" sz="1100" u="sng"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endParaRPr lang="en-US" sz="1050" u="sng" dirty="0">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endParaRPr lang="en-US"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1625D72B-5A90-D64E-D974-BF1BB157AA39}"/>
              </a:ext>
            </a:extLst>
          </p:cNvPr>
          <p:cNvPicPr>
            <a:picLocks noChangeAspect="1"/>
          </p:cNvPicPr>
          <p:nvPr/>
        </p:nvPicPr>
        <p:blipFill rotWithShape="1">
          <a:blip r:embed="rId2"/>
          <a:srcRect l="9477" t="66125" r="59585" b="24989"/>
          <a:stretch/>
        </p:blipFill>
        <p:spPr>
          <a:xfrm>
            <a:off x="200863" y="2913675"/>
            <a:ext cx="3475972" cy="561639"/>
          </a:xfrm>
          <a:prstGeom prst="rect">
            <a:avLst/>
          </a:prstGeom>
          <a:noFill/>
          <a:ln>
            <a:noFill/>
          </a:ln>
        </p:spPr>
      </p:pic>
      <p:pic>
        <p:nvPicPr>
          <p:cNvPr id="6" name="Picture 5">
            <a:extLst>
              <a:ext uri="{FF2B5EF4-FFF2-40B4-BE49-F238E27FC236}">
                <a16:creationId xmlns:a16="http://schemas.microsoft.com/office/drawing/2014/main" id="{18AF3374-1B1F-F202-9DE3-7A032BE064D6}"/>
              </a:ext>
            </a:extLst>
          </p:cNvPr>
          <p:cNvPicPr>
            <a:picLocks noChangeAspect="1"/>
          </p:cNvPicPr>
          <p:nvPr/>
        </p:nvPicPr>
        <p:blipFill rotWithShape="1">
          <a:blip r:embed="rId3"/>
          <a:srcRect l="9272" t="66122" r="58853" b="25690"/>
          <a:stretch/>
        </p:blipFill>
        <p:spPr>
          <a:xfrm>
            <a:off x="200863" y="3961189"/>
            <a:ext cx="3517212" cy="508343"/>
          </a:xfrm>
          <a:prstGeom prst="rect">
            <a:avLst/>
          </a:prstGeom>
          <a:noFill/>
          <a:ln>
            <a:noFill/>
          </a:ln>
        </p:spPr>
      </p:pic>
      <p:sp>
        <p:nvSpPr>
          <p:cNvPr id="13" name="TextBox 12">
            <a:extLst>
              <a:ext uri="{FF2B5EF4-FFF2-40B4-BE49-F238E27FC236}">
                <a16:creationId xmlns:a16="http://schemas.microsoft.com/office/drawing/2014/main" id="{A2016B20-1AB0-9BF2-FF1C-951566FAA21B}"/>
              </a:ext>
            </a:extLst>
          </p:cNvPr>
          <p:cNvSpPr txBox="1"/>
          <p:nvPr/>
        </p:nvSpPr>
        <p:spPr>
          <a:xfrm>
            <a:off x="4260300" y="755965"/>
            <a:ext cx="4572000" cy="3908762"/>
          </a:xfrm>
          <a:prstGeom prst="rect">
            <a:avLst/>
          </a:prstGeom>
          <a:noFill/>
        </p:spPr>
        <p:txBody>
          <a:bodyPr wrap="square">
            <a:spAutoFit/>
          </a:bodyPr>
          <a:lstStyle/>
          <a:p>
            <a:pPr marL="0" marR="0">
              <a:spcBef>
                <a:spcPts val="0"/>
              </a:spcBef>
              <a:spcAft>
                <a:spcPts val="0"/>
              </a:spcAft>
            </a:pPr>
            <a:r>
              <a:rPr lang="en-US" sz="1400" u="sng" dirty="0">
                <a:effectLst/>
                <a:latin typeface="Calibri" panose="020F0502020204030204" pitchFamily="34" charset="0"/>
                <a:ea typeface="SimSun" panose="02010600030101010101" pitchFamily="2" charset="-122"/>
                <a:cs typeface="Calibri" panose="020F0502020204030204" pitchFamily="34" charset="0"/>
              </a:rPr>
              <a:t>Case 2: Record does match</a:t>
            </a:r>
            <a:endParaRPr lang="en-US" sz="1400"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DO </a:t>
            </a:r>
          </a:p>
          <a:p>
            <a:pPr marL="0" marR="0">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  BEGIN</a:t>
            </a:r>
          </a:p>
          <a:p>
            <a:pPr marL="0" marR="0">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  EXECUTE scd1_month('12345abc',2021,3,9);</a:t>
            </a:r>
          </a:p>
          <a:p>
            <a:pPr marL="0" marR="0">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  END;</a:t>
            </a:r>
          </a:p>
          <a:p>
            <a:pPr marL="0" marR="0">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spcBef>
                <a:spcPts val="0"/>
              </a:spcBef>
              <a:spcAft>
                <a:spcPts val="0"/>
              </a:spcAft>
            </a:pP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r>
              <a:rPr lang="en-US" sz="1200" dirty="0">
                <a:effectLst/>
                <a:latin typeface="Calibri" panose="020F0502020204030204" pitchFamily="34" charset="0"/>
                <a:ea typeface="SimSun" panose="02010600030101010101" pitchFamily="2" charset="-122"/>
                <a:cs typeface="Times New Roman" panose="02020603050405020304" pitchFamily="18" charset="0"/>
              </a:rPr>
              <a:t>Select * from </a:t>
            </a:r>
            <a:r>
              <a:rPr lang="en-US" sz="1200" dirty="0" err="1">
                <a:effectLst/>
                <a:latin typeface="Calibri" panose="020F0502020204030204" pitchFamily="34" charset="0"/>
                <a:ea typeface="SimSun" panose="02010600030101010101" pitchFamily="2" charset="-122"/>
                <a:cs typeface="Times New Roman" panose="02020603050405020304" pitchFamily="18" charset="0"/>
              </a:rPr>
              <a:t>month_staging</a:t>
            </a:r>
            <a:r>
              <a:rPr lang="en-US" sz="1200" dirty="0">
                <a:effectLst/>
                <a:latin typeface="Calibri" panose="020F0502020204030204" pitchFamily="34" charset="0"/>
                <a:ea typeface="SimSun" panose="02010600030101010101" pitchFamily="2" charset="-122"/>
                <a:cs typeface="Times New Roman" panose="02020603050405020304" pitchFamily="18" charset="0"/>
              </a:rPr>
              <a:t> where </a:t>
            </a:r>
            <a:r>
              <a:rPr lang="en-US" sz="1200" dirty="0" err="1">
                <a:effectLst/>
                <a:latin typeface="Calibri" panose="020F0502020204030204" pitchFamily="34" charset="0"/>
                <a:ea typeface="SimSun" panose="02010600030101010101" pitchFamily="2" charset="-122"/>
                <a:cs typeface="Times New Roman" panose="02020603050405020304" pitchFamily="18" charset="0"/>
              </a:rPr>
              <a:t>month_id</a:t>
            </a:r>
            <a:r>
              <a:rPr lang="en-US" sz="1200" dirty="0">
                <a:effectLst/>
                <a:latin typeface="Calibri" panose="020F0502020204030204" pitchFamily="34" charset="0"/>
                <a:ea typeface="SimSun" panose="02010600030101010101" pitchFamily="2" charset="-122"/>
                <a:cs typeface="Times New Roman" panose="02020603050405020304" pitchFamily="18" charset="0"/>
              </a:rPr>
              <a:t>='12345abc';</a:t>
            </a:r>
          </a:p>
          <a:p>
            <a:r>
              <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inserted in staging table</a:t>
            </a:r>
          </a:p>
          <a:p>
            <a:endPar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r>
              <a:rPr lang="en-US" sz="1200" dirty="0">
                <a:effectLst/>
                <a:latin typeface="Calibri" panose="020F0502020204030204" pitchFamily="34" charset="0"/>
                <a:ea typeface="SimSun" panose="02010600030101010101" pitchFamily="2" charset="-122"/>
                <a:cs typeface="Times New Roman" panose="02020603050405020304" pitchFamily="18" charset="0"/>
              </a:rPr>
              <a:t>Select * from month where </a:t>
            </a:r>
            <a:r>
              <a:rPr lang="en-US" sz="1200" dirty="0" err="1">
                <a:effectLst/>
                <a:latin typeface="Calibri" panose="020F0502020204030204" pitchFamily="34" charset="0"/>
                <a:ea typeface="SimSun" panose="02010600030101010101" pitchFamily="2" charset="-122"/>
                <a:cs typeface="Times New Roman" panose="02020603050405020304" pitchFamily="18" charset="0"/>
              </a:rPr>
              <a:t>month_id</a:t>
            </a:r>
            <a:r>
              <a:rPr lang="en-US" sz="1200" dirty="0">
                <a:effectLst/>
                <a:latin typeface="Calibri" panose="020F0502020204030204" pitchFamily="34" charset="0"/>
                <a:ea typeface="SimSun" panose="02010600030101010101" pitchFamily="2" charset="-122"/>
                <a:cs typeface="Times New Roman" panose="02020603050405020304" pitchFamily="18" charset="0"/>
              </a:rPr>
              <a:t>='12345abc';</a:t>
            </a: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updated in dimension table</a:t>
            </a:r>
          </a:p>
          <a:p>
            <a:pPr marL="0" marR="0">
              <a:spcBef>
                <a:spcPts val="0"/>
              </a:spcBef>
              <a:spcAft>
                <a:spcPts val="0"/>
              </a:spcAft>
            </a:pPr>
            <a:endParaRPr lang="en-US" sz="14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14" name="Picture 13">
            <a:extLst>
              <a:ext uri="{FF2B5EF4-FFF2-40B4-BE49-F238E27FC236}">
                <a16:creationId xmlns:a16="http://schemas.microsoft.com/office/drawing/2014/main" id="{242EF9B9-D1BA-FC18-D311-FD3A877398E6}"/>
              </a:ext>
            </a:extLst>
          </p:cNvPr>
          <p:cNvPicPr>
            <a:picLocks noChangeAspect="1"/>
          </p:cNvPicPr>
          <p:nvPr/>
        </p:nvPicPr>
        <p:blipFill rotWithShape="1">
          <a:blip r:embed="rId4"/>
          <a:srcRect l="9465" t="66380" r="59748" b="23549"/>
          <a:stretch/>
        </p:blipFill>
        <p:spPr>
          <a:xfrm>
            <a:off x="4260300" y="2741701"/>
            <a:ext cx="3537643" cy="651042"/>
          </a:xfrm>
          <a:prstGeom prst="rect">
            <a:avLst/>
          </a:prstGeom>
          <a:noFill/>
          <a:ln>
            <a:noFill/>
          </a:ln>
        </p:spPr>
      </p:pic>
      <p:pic>
        <p:nvPicPr>
          <p:cNvPr id="15" name="Picture 14">
            <a:extLst>
              <a:ext uri="{FF2B5EF4-FFF2-40B4-BE49-F238E27FC236}">
                <a16:creationId xmlns:a16="http://schemas.microsoft.com/office/drawing/2014/main" id="{02C4A966-5B72-A735-CD45-3D24125DAF18}"/>
              </a:ext>
            </a:extLst>
          </p:cNvPr>
          <p:cNvPicPr>
            <a:picLocks noChangeAspect="1"/>
          </p:cNvPicPr>
          <p:nvPr/>
        </p:nvPicPr>
        <p:blipFill rotWithShape="1">
          <a:blip r:embed="rId5"/>
          <a:srcRect l="8946" t="65930" r="57788" b="25404"/>
          <a:stretch/>
        </p:blipFill>
        <p:spPr>
          <a:xfrm>
            <a:off x="4260300" y="3961189"/>
            <a:ext cx="3343927" cy="489856"/>
          </a:xfrm>
          <a:prstGeom prst="rect">
            <a:avLst/>
          </a:prstGeom>
          <a:noFill/>
          <a:ln>
            <a:noFill/>
          </a:ln>
        </p:spPr>
      </p:pic>
    </p:spTree>
    <p:extLst>
      <p:ext uri="{BB962C8B-B14F-4D97-AF65-F5344CB8AC3E}">
        <p14:creationId xmlns:p14="http://schemas.microsoft.com/office/powerpoint/2010/main" val="4138680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D7BF-1693-8B7B-765A-C296139A7681}"/>
              </a:ext>
            </a:extLst>
          </p:cNvPr>
          <p:cNvSpPr>
            <a:spLocks noGrp="1"/>
          </p:cNvSpPr>
          <p:nvPr>
            <p:ph type="title"/>
          </p:nvPr>
        </p:nvSpPr>
        <p:spPr>
          <a:xfrm>
            <a:off x="200863" y="85422"/>
            <a:ext cx="8520600" cy="607800"/>
          </a:xfrm>
        </p:spPr>
        <p:txBody>
          <a:bodyPr>
            <a:normAutofit fontScale="90000"/>
          </a:bodyPr>
          <a:lstStyle/>
          <a:p>
            <a:r>
              <a:rPr lang="en-IN" dirty="0">
                <a:latin typeface="Calibri" panose="020F0502020204030204" pitchFamily="34" charset="0"/>
                <a:cs typeface="Calibri" panose="020F0502020204030204" pitchFamily="34" charset="0"/>
              </a:rPr>
              <a:t>Maintaining SCD1: Date</a:t>
            </a:r>
          </a:p>
        </p:txBody>
      </p:sp>
      <p:sp>
        <p:nvSpPr>
          <p:cNvPr id="3" name="Text Placeholder 2">
            <a:extLst>
              <a:ext uri="{FF2B5EF4-FFF2-40B4-BE49-F238E27FC236}">
                <a16:creationId xmlns:a16="http://schemas.microsoft.com/office/drawing/2014/main" id="{A0DBE7D6-ED81-C9C9-7023-D306D7AD86FB}"/>
              </a:ext>
            </a:extLst>
          </p:cNvPr>
          <p:cNvSpPr>
            <a:spLocks noGrp="1"/>
          </p:cNvSpPr>
          <p:nvPr>
            <p:ph type="body" idx="1"/>
          </p:nvPr>
        </p:nvSpPr>
        <p:spPr/>
        <p:txBody>
          <a:bodyPr/>
          <a:lstStyle/>
          <a:p>
            <a:endParaRPr lang="en-IN" dirty="0"/>
          </a:p>
          <a:p>
            <a:endParaRPr lang="en-IN" dirty="0"/>
          </a:p>
        </p:txBody>
      </p:sp>
      <p:sp>
        <p:nvSpPr>
          <p:cNvPr id="7" name="TextBox 6">
            <a:extLst>
              <a:ext uri="{FF2B5EF4-FFF2-40B4-BE49-F238E27FC236}">
                <a16:creationId xmlns:a16="http://schemas.microsoft.com/office/drawing/2014/main" id="{B6307E1D-45D4-51BE-DD45-98B74EEE63B8}"/>
              </a:ext>
            </a:extLst>
          </p:cNvPr>
          <p:cNvSpPr txBox="1"/>
          <p:nvPr/>
        </p:nvSpPr>
        <p:spPr>
          <a:xfrm>
            <a:off x="234784" y="693222"/>
            <a:ext cx="5001491" cy="3931846"/>
          </a:xfrm>
          <a:prstGeom prst="rect">
            <a:avLst/>
          </a:prstGeom>
          <a:noFill/>
        </p:spPr>
        <p:txBody>
          <a:bodyPr wrap="square">
            <a:spAutoFit/>
          </a:bodyPr>
          <a:lstStyle/>
          <a:p>
            <a:pPr marL="0" marR="0">
              <a:spcBef>
                <a:spcPts val="0"/>
              </a:spcBef>
              <a:spcAft>
                <a:spcPts val="0"/>
              </a:spcAft>
            </a:pPr>
            <a:r>
              <a:rPr lang="en-US" b="1" dirty="0">
                <a:effectLst/>
                <a:latin typeface="Calibri" panose="020F0502020204030204" pitchFamily="34" charset="0"/>
                <a:ea typeface="SimSun" panose="02010600030101010101" pitchFamily="2" charset="-122"/>
                <a:cs typeface="Calibri" panose="020F0502020204030204" pitchFamily="34" charset="0"/>
              </a:rPr>
              <a:t>Testing the function</a:t>
            </a:r>
            <a:endParaRPr lang="en-US" dirty="0">
              <a:effectLst/>
              <a:latin typeface="Calibri" panose="020F0502020204030204" pitchFamily="34" charset="0"/>
              <a:ea typeface="SimSun" panose="02010600030101010101" pitchFamily="2" charset="-122"/>
              <a:cs typeface="Calibri" panose="020F0502020204030204" pitchFamily="34" charset="0"/>
            </a:endParaRPr>
          </a:p>
          <a:p>
            <a:pPr lvl="1"/>
            <a:r>
              <a:rPr lang="en-US" u="sng" dirty="0">
                <a:effectLst/>
                <a:latin typeface="Calibri" panose="020F0502020204030204" pitchFamily="34" charset="0"/>
                <a:ea typeface="SimSun" panose="02010600030101010101" pitchFamily="2" charset="-122"/>
                <a:cs typeface="Calibri" panose="020F0502020204030204" pitchFamily="34" charset="0"/>
              </a:rPr>
              <a:t>Case 1: Record does not match</a:t>
            </a:r>
            <a:endParaRPr lang="en-US"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effectLst/>
                <a:latin typeface="Calibri" panose="020F0502020204030204" pitchFamily="34" charset="0"/>
                <a:ea typeface="SimSun" panose="02010600030101010101" pitchFamily="2" charset="-122"/>
                <a:cs typeface="Calibri" panose="020F0502020204030204" pitchFamily="34" charset="0"/>
              </a:rPr>
              <a:t>DO </a:t>
            </a: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effectLst/>
                <a:latin typeface="Calibri" panose="020F0502020204030204" pitchFamily="34" charset="0"/>
                <a:ea typeface="SimSun" panose="02010600030101010101" pitchFamily="2" charset="-122"/>
                <a:cs typeface="Calibri" panose="020F0502020204030204" pitchFamily="34" charset="0"/>
              </a:rPr>
              <a:t> $$</a:t>
            </a: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effectLst/>
                <a:latin typeface="Calibri" panose="020F0502020204030204" pitchFamily="34" charset="0"/>
                <a:ea typeface="SimSun" panose="02010600030101010101" pitchFamily="2" charset="-122"/>
                <a:cs typeface="Calibri" panose="020F0502020204030204" pitchFamily="34" charset="0"/>
              </a:rPr>
              <a:t>  BEGIN</a:t>
            </a: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effectLst/>
                <a:latin typeface="Calibri" panose="020F0502020204030204" pitchFamily="34" charset="0"/>
                <a:ea typeface="SimSun" panose="02010600030101010101" pitchFamily="2" charset="-122"/>
                <a:cs typeface="Calibri" panose="020F0502020204030204" pitchFamily="34" charset="0"/>
              </a:rPr>
              <a:t>  EXECUTE scd1_date('12345abc',2021,1,1,10);</a:t>
            </a: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effectLst/>
                <a:latin typeface="Calibri" panose="020F0502020204030204" pitchFamily="34" charset="0"/>
                <a:ea typeface="SimSun" panose="02010600030101010101" pitchFamily="2" charset="-122"/>
                <a:cs typeface="Calibri" panose="020F0502020204030204" pitchFamily="34" charset="0"/>
              </a:rPr>
              <a:t>  END;</a:t>
            </a: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effectLst/>
                <a:latin typeface="Calibri" panose="020F0502020204030204" pitchFamily="34" charset="0"/>
                <a:ea typeface="SimSun" panose="02010600030101010101" pitchFamily="2" charset="-122"/>
                <a:cs typeface="Calibri" panose="020F0502020204030204" pitchFamily="34" charset="0"/>
              </a:rPr>
              <a:t> $$</a:t>
            </a: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lvl="3"/>
            <a:endParaRPr lang="en-US" sz="1100" dirty="0">
              <a:effectLst/>
              <a:latin typeface="Calibri" panose="020F0502020204030204" pitchFamily="34" charset="0"/>
              <a:ea typeface="SimSun" panose="02010600030101010101" pitchFamily="2" charset="-122"/>
              <a:cs typeface="Calibri" panose="020F0502020204030204" pitchFamily="34" charset="0"/>
            </a:endParaRPr>
          </a:p>
          <a:p>
            <a:pPr lvl="2"/>
            <a:r>
              <a:rPr lang="en-US" sz="1100" dirty="0">
                <a:effectLst/>
                <a:latin typeface="Calibri" panose="020F0502020204030204" pitchFamily="34" charset="0"/>
                <a:ea typeface="SimSun" panose="02010600030101010101" pitchFamily="2" charset="-122"/>
                <a:cs typeface="Calibri" panose="020F0502020204030204" pitchFamily="34" charset="0"/>
              </a:rPr>
              <a:t> </a:t>
            </a:r>
            <a:r>
              <a:rPr lang="en-US" sz="1200" b="0" dirty="0">
                <a:effectLst/>
                <a:latin typeface="Calibri" panose="020F0502020204030204" pitchFamily="34" charset="0"/>
                <a:ea typeface="SimSun" panose="02010600030101010101" pitchFamily="2" charset="-122"/>
                <a:cs typeface="Calibri" panose="020F0502020204030204" pitchFamily="34" charset="0"/>
              </a:rPr>
              <a:t>Select * from </a:t>
            </a:r>
            <a:r>
              <a:rPr lang="en-US" sz="1200" b="0" dirty="0" err="1">
                <a:effectLst/>
                <a:latin typeface="Calibri" panose="020F0502020204030204" pitchFamily="34" charset="0"/>
                <a:ea typeface="SimSun" panose="02010600030101010101" pitchFamily="2" charset="-122"/>
                <a:cs typeface="Calibri" panose="020F0502020204030204" pitchFamily="34" charset="0"/>
              </a:rPr>
              <a:t>Date_staging</a:t>
            </a:r>
            <a:r>
              <a:rPr lang="en-US" sz="1200" b="0" dirty="0">
                <a:effectLst/>
                <a:latin typeface="Calibri" panose="020F0502020204030204" pitchFamily="34" charset="0"/>
                <a:ea typeface="SimSun" panose="02010600030101010101" pitchFamily="2" charset="-122"/>
                <a:cs typeface="Calibri" panose="020F0502020204030204" pitchFamily="34" charset="0"/>
              </a:rPr>
              <a:t> where </a:t>
            </a:r>
            <a:r>
              <a:rPr lang="en-US" sz="1200" b="0" dirty="0" err="1">
                <a:effectLst/>
                <a:latin typeface="Calibri" panose="020F0502020204030204" pitchFamily="34" charset="0"/>
                <a:ea typeface="SimSun" panose="02010600030101010101" pitchFamily="2" charset="-122"/>
                <a:cs typeface="Calibri" panose="020F0502020204030204" pitchFamily="34" charset="0"/>
              </a:rPr>
              <a:t>date_id</a:t>
            </a:r>
            <a:r>
              <a:rPr lang="en-US" sz="1200" b="0" dirty="0">
                <a:effectLst/>
                <a:latin typeface="Calibri" panose="020F0502020204030204" pitchFamily="34" charset="0"/>
                <a:ea typeface="SimSun" panose="02010600030101010101" pitchFamily="2" charset="-122"/>
                <a:cs typeface="Calibri" panose="020F0502020204030204" pitchFamily="34" charset="0"/>
              </a:rPr>
              <a:t>='12345abc’;</a:t>
            </a:r>
          </a:p>
          <a:p>
            <a:pPr lvl="2"/>
            <a:r>
              <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inserted in staging table</a:t>
            </a:r>
          </a:p>
          <a:p>
            <a:pPr lvl="2"/>
            <a:endParaRPr lang="en-US" sz="1100" dirty="0">
              <a:solidFill>
                <a:schemeClr val="tx1">
                  <a:lumMod val="60000"/>
                  <a:lumOff val="40000"/>
                </a:schemeClr>
              </a:solidFill>
              <a:latin typeface="Calibri" panose="020F0502020204030204" pitchFamily="34" charset="0"/>
              <a:ea typeface="SimSun" panose="02010600030101010101" pitchFamily="2" charset="-122"/>
              <a:cs typeface="Calibri" panose="020F0502020204030204" pitchFamily="34" charset="0"/>
            </a:endParaRPr>
          </a:p>
          <a:p>
            <a:pPr lvl="2"/>
            <a:endParaRPr lang="en-US" sz="11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pPr lvl="2"/>
            <a:endParaRPr lang="en-US" sz="1100" dirty="0">
              <a:effectLst/>
              <a:latin typeface="Calibri" panose="020F0502020204030204" pitchFamily="34" charset="0"/>
              <a:ea typeface="SimSun" panose="02010600030101010101" pitchFamily="2" charset="-122"/>
              <a:cs typeface="Calibri" panose="020F0502020204030204" pitchFamily="34" charset="0"/>
            </a:endParaRPr>
          </a:p>
          <a:p>
            <a:pPr lvl="2"/>
            <a:endParaRPr lang="en-US" sz="1100" dirty="0">
              <a:effectLst/>
              <a:latin typeface="Calibri" panose="020F0502020204030204" pitchFamily="34" charset="0"/>
              <a:ea typeface="SimSun" panose="02010600030101010101" pitchFamily="2" charset="-122"/>
              <a:cs typeface="Calibri" panose="020F0502020204030204" pitchFamily="34" charset="0"/>
            </a:endParaRPr>
          </a:p>
          <a:p>
            <a:r>
              <a:rPr lang="en-US" sz="1200" b="0" dirty="0">
                <a:effectLst/>
                <a:latin typeface="Calibri" panose="020F0502020204030204" pitchFamily="34" charset="0"/>
                <a:ea typeface="SimSun" panose="02010600030101010101" pitchFamily="2" charset="-122"/>
                <a:cs typeface="Calibri" panose="020F0502020204030204" pitchFamily="34" charset="0"/>
              </a:rPr>
              <a:t>Select * from Date where </a:t>
            </a:r>
            <a:r>
              <a:rPr lang="en-US" sz="1200" b="0" dirty="0" err="1">
                <a:effectLst/>
                <a:latin typeface="Calibri" panose="020F0502020204030204" pitchFamily="34" charset="0"/>
                <a:ea typeface="SimSun" panose="02010600030101010101" pitchFamily="2" charset="-122"/>
                <a:cs typeface="Calibri" panose="020F0502020204030204" pitchFamily="34" charset="0"/>
              </a:rPr>
              <a:t>date_id</a:t>
            </a:r>
            <a:r>
              <a:rPr lang="en-US" sz="1200" b="0" dirty="0">
                <a:effectLst/>
                <a:latin typeface="Calibri" panose="020F0502020204030204" pitchFamily="34" charset="0"/>
                <a:ea typeface="SimSun" panose="02010600030101010101" pitchFamily="2" charset="-122"/>
                <a:cs typeface="Calibri" panose="020F0502020204030204" pitchFamily="34" charset="0"/>
              </a:rPr>
              <a:t>='12345abc';</a:t>
            </a: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r>
              <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inserted in dimension table</a:t>
            </a:r>
          </a:p>
          <a:p>
            <a:endParaRPr lang="en-US" sz="1100" u="sng"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endParaRPr lang="en-US" sz="1100" u="sng"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endParaRPr lang="en-US" sz="1050" u="sng" dirty="0">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endParaRPr lang="en-US"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3" name="TextBox 12">
            <a:extLst>
              <a:ext uri="{FF2B5EF4-FFF2-40B4-BE49-F238E27FC236}">
                <a16:creationId xmlns:a16="http://schemas.microsoft.com/office/drawing/2014/main" id="{A2016B20-1AB0-9BF2-FF1C-951566FAA21B}"/>
              </a:ext>
            </a:extLst>
          </p:cNvPr>
          <p:cNvSpPr txBox="1"/>
          <p:nvPr/>
        </p:nvSpPr>
        <p:spPr>
          <a:xfrm>
            <a:off x="4218597" y="653102"/>
            <a:ext cx="4572000" cy="3724096"/>
          </a:xfrm>
          <a:prstGeom prst="rect">
            <a:avLst/>
          </a:prstGeom>
          <a:noFill/>
        </p:spPr>
        <p:txBody>
          <a:bodyPr wrap="square">
            <a:spAutoFit/>
          </a:bodyPr>
          <a:lstStyle/>
          <a:p>
            <a:pPr marL="0" marR="0">
              <a:spcBef>
                <a:spcPts val="0"/>
              </a:spcBef>
              <a:spcAft>
                <a:spcPts val="0"/>
              </a:spcAft>
            </a:pPr>
            <a:r>
              <a:rPr lang="en-US" sz="1400" u="sng" dirty="0">
                <a:effectLst/>
                <a:latin typeface="Calibri" panose="020F0502020204030204" pitchFamily="34" charset="0"/>
                <a:ea typeface="SimSun" panose="02010600030101010101" pitchFamily="2" charset="-122"/>
                <a:cs typeface="Calibri" panose="020F0502020204030204" pitchFamily="34" charset="0"/>
              </a:rPr>
              <a:t>Case 2: Record does match</a:t>
            </a:r>
            <a:endParaRPr lang="en-US" sz="1400"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DO </a:t>
            </a:r>
          </a:p>
          <a:p>
            <a:pPr marL="0" marR="0">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  BEGIN</a:t>
            </a:r>
          </a:p>
          <a:p>
            <a:pPr marL="0" marR="0">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  EXECUTE scd1_date('12345abc',2021,1,1,15);</a:t>
            </a:r>
          </a:p>
          <a:p>
            <a:pPr marL="0" marR="0">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  END;</a:t>
            </a:r>
          </a:p>
          <a:p>
            <a:pPr marL="0" marR="0">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spcBef>
                <a:spcPts val="0"/>
              </a:spcBef>
              <a:spcAft>
                <a:spcPts val="0"/>
              </a:spcAft>
            </a:pP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r>
              <a:rPr lang="en-US" sz="1200" dirty="0">
                <a:effectLst/>
                <a:latin typeface="Calibri" panose="020F0502020204030204" pitchFamily="34" charset="0"/>
                <a:ea typeface="SimSun" panose="02010600030101010101" pitchFamily="2" charset="-122"/>
                <a:cs typeface="Times New Roman" panose="02020603050405020304" pitchFamily="18" charset="0"/>
              </a:rPr>
              <a:t>Select * from </a:t>
            </a:r>
            <a:r>
              <a:rPr lang="en-US" sz="1200" dirty="0" err="1">
                <a:effectLst/>
                <a:latin typeface="Calibri" panose="020F0502020204030204" pitchFamily="34" charset="0"/>
                <a:ea typeface="SimSun" panose="02010600030101010101" pitchFamily="2" charset="-122"/>
                <a:cs typeface="Times New Roman" panose="02020603050405020304" pitchFamily="18" charset="0"/>
              </a:rPr>
              <a:t>Date_staging</a:t>
            </a:r>
            <a:r>
              <a:rPr lang="en-US" sz="1200" dirty="0">
                <a:effectLst/>
                <a:latin typeface="Calibri" panose="020F0502020204030204" pitchFamily="34" charset="0"/>
                <a:ea typeface="SimSun" panose="02010600030101010101" pitchFamily="2" charset="-122"/>
                <a:cs typeface="Times New Roman" panose="02020603050405020304" pitchFamily="18" charset="0"/>
              </a:rPr>
              <a:t> where </a:t>
            </a:r>
            <a:r>
              <a:rPr lang="en-US" sz="1200" dirty="0" err="1">
                <a:effectLst/>
                <a:latin typeface="Calibri" panose="020F0502020204030204" pitchFamily="34" charset="0"/>
                <a:ea typeface="SimSun" panose="02010600030101010101" pitchFamily="2" charset="-122"/>
                <a:cs typeface="Times New Roman" panose="02020603050405020304" pitchFamily="18" charset="0"/>
              </a:rPr>
              <a:t>date_id</a:t>
            </a:r>
            <a:r>
              <a:rPr lang="en-US" sz="1200" dirty="0">
                <a:effectLst/>
                <a:latin typeface="Calibri" panose="020F0502020204030204" pitchFamily="34" charset="0"/>
                <a:ea typeface="SimSun" panose="02010600030101010101" pitchFamily="2" charset="-122"/>
                <a:cs typeface="Times New Roman" panose="02020603050405020304" pitchFamily="18" charset="0"/>
              </a:rPr>
              <a:t>='12345abc';</a:t>
            </a:r>
          </a:p>
          <a:p>
            <a:r>
              <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inserted in staging table</a:t>
            </a:r>
          </a:p>
          <a:p>
            <a:endPar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r>
              <a:rPr lang="en-US" sz="1200" dirty="0">
                <a:effectLst/>
                <a:latin typeface="Calibri" panose="020F0502020204030204" pitchFamily="34" charset="0"/>
                <a:ea typeface="SimSun" panose="02010600030101010101" pitchFamily="2" charset="-122"/>
                <a:cs typeface="Times New Roman" panose="02020603050405020304" pitchFamily="18" charset="0"/>
              </a:rPr>
              <a:t>Select * from Date where </a:t>
            </a:r>
            <a:r>
              <a:rPr lang="en-US" sz="1200" dirty="0" err="1">
                <a:effectLst/>
                <a:latin typeface="Calibri" panose="020F0502020204030204" pitchFamily="34" charset="0"/>
                <a:ea typeface="SimSun" panose="02010600030101010101" pitchFamily="2" charset="-122"/>
                <a:cs typeface="Times New Roman" panose="02020603050405020304" pitchFamily="18" charset="0"/>
              </a:rPr>
              <a:t>date_id</a:t>
            </a:r>
            <a:r>
              <a:rPr lang="en-US" sz="1200" dirty="0">
                <a:effectLst/>
                <a:latin typeface="Calibri" panose="020F0502020204030204" pitchFamily="34" charset="0"/>
                <a:ea typeface="SimSun" panose="02010600030101010101" pitchFamily="2" charset="-122"/>
                <a:cs typeface="Times New Roman" panose="02020603050405020304" pitchFamily="18" charset="0"/>
              </a:rPr>
              <a:t>='12345abc';</a:t>
            </a: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updated in dimension table</a:t>
            </a:r>
          </a:p>
          <a:p>
            <a:pPr marL="0" marR="0">
              <a:spcBef>
                <a:spcPts val="0"/>
              </a:spcBef>
              <a:spcAft>
                <a:spcPts val="0"/>
              </a:spcAft>
            </a:pPr>
            <a:endParaRPr lang="en-US" sz="14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3D247019-D624-2031-2A79-B4D593DBA5EF}"/>
              </a:ext>
            </a:extLst>
          </p:cNvPr>
          <p:cNvPicPr>
            <a:picLocks noChangeAspect="1"/>
          </p:cNvPicPr>
          <p:nvPr/>
        </p:nvPicPr>
        <p:blipFill rotWithShape="1">
          <a:blip r:embed="rId2"/>
          <a:srcRect l="9158" t="71164" r="51927" b="20594"/>
          <a:stretch/>
        </p:blipFill>
        <p:spPr>
          <a:xfrm>
            <a:off x="234784" y="2832702"/>
            <a:ext cx="3725141" cy="443883"/>
          </a:xfrm>
          <a:prstGeom prst="rect">
            <a:avLst/>
          </a:prstGeom>
          <a:noFill/>
          <a:ln>
            <a:noFill/>
          </a:ln>
        </p:spPr>
      </p:pic>
      <p:pic>
        <p:nvPicPr>
          <p:cNvPr id="8" name="Picture 7">
            <a:extLst>
              <a:ext uri="{FF2B5EF4-FFF2-40B4-BE49-F238E27FC236}">
                <a16:creationId xmlns:a16="http://schemas.microsoft.com/office/drawing/2014/main" id="{D5A5917A-B50A-039D-6F78-D31B62B3CA9C}"/>
              </a:ext>
            </a:extLst>
          </p:cNvPr>
          <p:cNvPicPr>
            <a:picLocks noChangeAspect="1"/>
          </p:cNvPicPr>
          <p:nvPr/>
        </p:nvPicPr>
        <p:blipFill rotWithShape="1">
          <a:blip r:embed="rId3"/>
          <a:srcRect l="8946" t="71096" r="50227" b="20217"/>
          <a:stretch/>
        </p:blipFill>
        <p:spPr>
          <a:xfrm>
            <a:off x="311700" y="3853358"/>
            <a:ext cx="3707448" cy="443883"/>
          </a:xfrm>
          <a:prstGeom prst="rect">
            <a:avLst/>
          </a:prstGeom>
          <a:noFill/>
          <a:ln>
            <a:noFill/>
          </a:ln>
        </p:spPr>
      </p:pic>
      <p:pic>
        <p:nvPicPr>
          <p:cNvPr id="9" name="Picture 8">
            <a:extLst>
              <a:ext uri="{FF2B5EF4-FFF2-40B4-BE49-F238E27FC236}">
                <a16:creationId xmlns:a16="http://schemas.microsoft.com/office/drawing/2014/main" id="{A6B31132-00E3-F538-FEB2-0BE3EFE438FB}"/>
              </a:ext>
            </a:extLst>
          </p:cNvPr>
          <p:cNvPicPr>
            <a:picLocks noChangeAspect="1"/>
          </p:cNvPicPr>
          <p:nvPr/>
        </p:nvPicPr>
        <p:blipFill rotWithShape="1">
          <a:blip r:embed="rId4"/>
          <a:srcRect l="8947" t="71805" r="51321" b="18015"/>
          <a:stretch/>
        </p:blipFill>
        <p:spPr>
          <a:xfrm>
            <a:off x="4277820" y="2591293"/>
            <a:ext cx="3551143" cy="511937"/>
          </a:xfrm>
          <a:prstGeom prst="rect">
            <a:avLst/>
          </a:prstGeom>
          <a:noFill/>
          <a:ln>
            <a:noFill/>
          </a:ln>
        </p:spPr>
      </p:pic>
      <p:pic>
        <p:nvPicPr>
          <p:cNvPr id="10" name="Picture 9">
            <a:extLst>
              <a:ext uri="{FF2B5EF4-FFF2-40B4-BE49-F238E27FC236}">
                <a16:creationId xmlns:a16="http://schemas.microsoft.com/office/drawing/2014/main" id="{6525C04C-4A73-4D6C-F2DC-87FA82591DA9}"/>
              </a:ext>
            </a:extLst>
          </p:cNvPr>
          <p:cNvPicPr>
            <a:picLocks noChangeAspect="1"/>
          </p:cNvPicPr>
          <p:nvPr/>
        </p:nvPicPr>
        <p:blipFill rotWithShape="1">
          <a:blip r:embed="rId5"/>
          <a:srcRect l="9344" t="71072" r="50096" b="20110"/>
          <a:stretch/>
        </p:blipFill>
        <p:spPr>
          <a:xfrm>
            <a:off x="4277820" y="3692474"/>
            <a:ext cx="4184063" cy="511936"/>
          </a:xfrm>
          <a:prstGeom prst="rect">
            <a:avLst/>
          </a:prstGeom>
          <a:noFill/>
          <a:ln>
            <a:noFill/>
          </a:ln>
        </p:spPr>
      </p:pic>
    </p:spTree>
    <p:extLst>
      <p:ext uri="{BB962C8B-B14F-4D97-AF65-F5344CB8AC3E}">
        <p14:creationId xmlns:p14="http://schemas.microsoft.com/office/powerpoint/2010/main" val="590774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D7BF-1693-8B7B-765A-C296139A7681}"/>
              </a:ext>
            </a:extLst>
          </p:cNvPr>
          <p:cNvSpPr>
            <a:spLocks noGrp="1"/>
          </p:cNvSpPr>
          <p:nvPr>
            <p:ph type="title"/>
          </p:nvPr>
        </p:nvSpPr>
        <p:spPr>
          <a:xfrm>
            <a:off x="200863" y="85422"/>
            <a:ext cx="8520600" cy="607800"/>
          </a:xfrm>
        </p:spPr>
        <p:txBody>
          <a:bodyPr>
            <a:normAutofit fontScale="90000"/>
          </a:bodyPr>
          <a:lstStyle/>
          <a:p>
            <a:r>
              <a:rPr lang="en-IN" dirty="0">
                <a:latin typeface="Calibri" panose="020F0502020204030204" pitchFamily="34" charset="0"/>
                <a:cs typeface="Calibri" panose="020F0502020204030204" pitchFamily="34" charset="0"/>
              </a:rPr>
              <a:t>Maintaining SCD1:Puchased time dimension</a:t>
            </a:r>
          </a:p>
        </p:txBody>
      </p:sp>
      <p:sp>
        <p:nvSpPr>
          <p:cNvPr id="3" name="Text Placeholder 2">
            <a:extLst>
              <a:ext uri="{FF2B5EF4-FFF2-40B4-BE49-F238E27FC236}">
                <a16:creationId xmlns:a16="http://schemas.microsoft.com/office/drawing/2014/main" id="{A0DBE7D6-ED81-C9C9-7023-D306D7AD86FB}"/>
              </a:ext>
            </a:extLst>
          </p:cNvPr>
          <p:cNvSpPr>
            <a:spLocks noGrp="1"/>
          </p:cNvSpPr>
          <p:nvPr>
            <p:ph type="body" idx="1"/>
          </p:nvPr>
        </p:nvSpPr>
        <p:spPr/>
        <p:txBody>
          <a:bodyPr/>
          <a:lstStyle/>
          <a:p>
            <a:endParaRPr lang="en-IN" dirty="0"/>
          </a:p>
          <a:p>
            <a:endParaRPr lang="en-IN" dirty="0"/>
          </a:p>
        </p:txBody>
      </p:sp>
      <p:sp>
        <p:nvSpPr>
          <p:cNvPr id="7" name="TextBox 6">
            <a:extLst>
              <a:ext uri="{FF2B5EF4-FFF2-40B4-BE49-F238E27FC236}">
                <a16:creationId xmlns:a16="http://schemas.microsoft.com/office/drawing/2014/main" id="{B6307E1D-45D4-51BE-DD45-98B74EEE63B8}"/>
              </a:ext>
            </a:extLst>
          </p:cNvPr>
          <p:cNvSpPr txBox="1"/>
          <p:nvPr/>
        </p:nvSpPr>
        <p:spPr>
          <a:xfrm>
            <a:off x="234784" y="693222"/>
            <a:ext cx="5001491" cy="4301177"/>
          </a:xfrm>
          <a:prstGeom prst="rect">
            <a:avLst/>
          </a:prstGeom>
          <a:noFill/>
        </p:spPr>
        <p:txBody>
          <a:bodyPr wrap="square">
            <a:spAutoFit/>
          </a:bodyPr>
          <a:lstStyle/>
          <a:p>
            <a:pPr marL="0" marR="0">
              <a:spcBef>
                <a:spcPts val="0"/>
              </a:spcBef>
              <a:spcAft>
                <a:spcPts val="0"/>
              </a:spcAft>
            </a:pPr>
            <a:r>
              <a:rPr lang="en-US" b="1"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Testing the function</a:t>
            </a:r>
            <a:endParaRPr lang="en-US"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lvl="1"/>
            <a:r>
              <a:rPr lang="en-US" u="sng"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Case 1: Record does not match</a:t>
            </a:r>
            <a:endParaRPr lang="en-US"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DO </a:t>
            </a:r>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a:t>
            </a:r>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BEGIN</a:t>
            </a:r>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EXECUTE scd1_purchasedtime('12345abcd',2022,1,2,10,'09:50:00');</a:t>
            </a:r>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END;</a:t>
            </a:r>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a:t>
            </a:r>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lvl="3"/>
            <a:endParaRPr lang="en-US" sz="1100" dirty="0">
              <a:effectLst/>
              <a:latin typeface="Calibri" panose="020F0502020204030204" pitchFamily="34" charset="0"/>
              <a:ea typeface="SimSun" panose="02010600030101010101" pitchFamily="2" charset="-122"/>
              <a:cs typeface="Calibri" panose="020F0502020204030204" pitchFamily="34" charset="0"/>
            </a:endParaRPr>
          </a:p>
          <a:p>
            <a:pPr lvl="2"/>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Select * from </a:t>
            </a:r>
            <a:r>
              <a:rPr lang="en-US" sz="12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Purchased_time_staging</a:t>
            </a: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where </a:t>
            </a:r>
          </a:p>
          <a:p>
            <a:pPr lvl="2"/>
            <a:r>
              <a:rPr lang="en-US" sz="12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purchase_id</a:t>
            </a: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='12345abcd';</a:t>
            </a:r>
          </a:p>
          <a:p>
            <a:pPr lvl="2"/>
            <a:r>
              <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inserted in staging table</a:t>
            </a:r>
          </a:p>
          <a:p>
            <a:pPr lvl="2"/>
            <a:endParaRPr lang="en-US" sz="1100" dirty="0">
              <a:solidFill>
                <a:schemeClr val="tx1">
                  <a:lumMod val="60000"/>
                  <a:lumOff val="40000"/>
                </a:schemeClr>
              </a:solidFill>
              <a:latin typeface="Calibri" panose="020F0502020204030204" pitchFamily="34" charset="0"/>
              <a:ea typeface="SimSun" panose="02010600030101010101" pitchFamily="2" charset="-122"/>
              <a:cs typeface="Calibri" panose="020F0502020204030204" pitchFamily="34" charset="0"/>
            </a:endParaRPr>
          </a:p>
          <a:p>
            <a:pPr lvl="2"/>
            <a:endParaRPr lang="en-US" sz="11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pPr lvl="2"/>
            <a:endParaRPr lang="en-US" sz="1100" dirty="0">
              <a:effectLst/>
              <a:latin typeface="Calibri" panose="020F0502020204030204" pitchFamily="34" charset="0"/>
              <a:ea typeface="SimSun" panose="02010600030101010101" pitchFamily="2" charset="-122"/>
              <a:cs typeface="Calibri" panose="020F0502020204030204" pitchFamily="34" charset="0"/>
            </a:endParaRPr>
          </a:p>
          <a:p>
            <a:pPr lvl="2"/>
            <a:endParaRPr lang="en-US" sz="1100" dirty="0">
              <a:effectLst/>
              <a:latin typeface="Calibri" panose="020F0502020204030204" pitchFamily="34" charset="0"/>
              <a:ea typeface="SimSun" panose="02010600030101010101" pitchFamily="2" charset="-122"/>
              <a:cs typeface="Calibri" panose="020F0502020204030204" pitchFamily="34" charset="0"/>
            </a:endParaRPr>
          </a:p>
          <a:p>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Select * from </a:t>
            </a:r>
            <a:r>
              <a:rPr lang="en-US" sz="12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Purchased_time_dim</a:t>
            </a: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a:t>
            </a:r>
          </a:p>
          <a:p>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where </a:t>
            </a:r>
            <a:r>
              <a:rPr lang="en-US" sz="12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purchase_id</a:t>
            </a: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='12345abcd’;</a:t>
            </a:r>
          </a:p>
          <a:p>
            <a:r>
              <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inserted in dimension table</a:t>
            </a:r>
          </a:p>
          <a:p>
            <a:endParaRPr lang="en-US" sz="1100" u="sng"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endParaRPr lang="en-US" sz="1100" u="sng"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endParaRPr lang="en-US" sz="1050" u="sng" dirty="0">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endParaRPr lang="en-US"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3" name="TextBox 12">
            <a:extLst>
              <a:ext uri="{FF2B5EF4-FFF2-40B4-BE49-F238E27FC236}">
                <a16:creationId xmlns:a16="http://schemas.microsoft.com/office/drawing/2014/main" id="{A2016B20-1AB0-9BF2-FF1C-951566FAA21B}"/>
              </a:ext>
            </a:extLst>
          </p:cNvPr>
          <p:cNvSpPr txBox="1"/>
          <p:nvPr/>
        </p:nvSpPr>
        <p:spPr>
          <a:xfrm>
            <a:off x="4692869" y="572457"/>
            <a:ext cx="4572000" cy="4093428"/>
          </a:xfrm>
          <a:prstGeom prst="rect">
            <a:avLst/>
          </a:prstGeom>
          <a:noFill/>
        </p:spPr>
        <p:txBody>
          <a:bodyPr wrap="square">
            <a:spAutoFit/>
          </a:bodyPr>
          <a:lstStyle/>
          <a:p>
            <a:pPr marL="0" marR="0">
              <a:spcBef>
                <a:spcPts val="0"/>
              </a:spcBef>
              <a:spcAft>
                <a:spcPts val="0"/>
              </a:spcAft>
            </a:pPr>
            <a:r>
              <a:rPr lang="en-US" sz="1400" u="sng"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Case 2: Record does </a:t>
            </a:r>
            <a:r>
              <a:rPr lang="en-US" u="sng"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exist</a:t>
            </a:r>
            <a:endParaRPr lang="en-US" sz="14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DO </a:t>
            </a:r>
          </a:p>
          <a:p>
            <a:pPr marL="0" marR="0">
              <a:spcBef>
                <a:spcPts val="0"/>
              </a:spcBef>
              <a:spcAft>
                <a:spcPts val="0"/>
              </a:spcAft>
            </a:pPr>
            <a:r>
              <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a:t>
            </a:r>
          </a:p>
          <a:p>
            <a:pPr marL="0" marR="0">
              <a:spcBef>
                <a:spcPts val="0"/>
              </a:spcBef>
              <a:spcAft>
                <a:spcPts val="0"/>
              </a:spcAft>
            </a:pPr>
            <a:r>
              <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BEGIN</a:t>
            </a:r>
          </a:p>
          <a:p>
            <a:pPr marL="0" marR="0">
              <a:spcBef>
                <a:spcPts val="0"/>
              </a:spcBef>
              <a:spcAft>
                <a:spcPts val="0"/>
              </a:spcAft>
            </a:pPr>
            <a:r>
              <a:rPr lang="en-US" sz="1200" dirty="0">
                <a:solidFill>
                  <a:schemeClr val="bg2">
                    <a:lumMod val="75000"/>
                  </a:schemeClr>
                </a:solidFill>
                <a:latin typeface="Calibri" panose="020F0502020204030204" pitchFamily="34" charset="0"/>
                <a:ea typeface="SimSun" panose="02010600030101010101" pitchFamily="2" charset="-122"/>
                <a:cs typeface="Times New Roman" panose="02020603050405020304" pitchFamily="18" charset="0"/>
              </a:rPr>
              <a:t> EXECUTE scd1_purchasedtime('12345abcd',2017,1,2,10,'07:50:00’);</a:t>
            </a:r>
            <a:endPar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spcBef>
                <a:spcPts val="0"/>
              </a:spcBef>
              <a:spcAft>
                <a:spcPts val="0"/>
              </a:spcAft>
            </a:pPr>
            <a:r>
              <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END;</a:t>
            </a:r>
          </a:p>
          <a:p>
            <a:pPr marL="0" marR="0">
              <a:spcBef>
                <a:spcPts val="0"/>
              </a:spcBef>
              <a:spcAft>
                <a:spcPts val="0"/>
              </a:spcAft>
            </a:pPr>
            <a:r>
              <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a:t>
            </a:r>
          </a:p>
          <a:p>
            <a:pPr marL="0" marR="0">
              <a:spcBef>
                <a:spcPts val="0"/>
              </a:spcBef>
              <a:spcAft>
                <a:spcPts val="0"/>
              </a:spcAft>
            </a:pPr>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Select * from </a:t>
            </a:r>
            <a:r>
              <a:rPr lang="en-US" sz="12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Purchased_time_staging</a:t>
            </a: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where </a:t>
            </a:r>
            <a:r>
              <a:rPr lang="en-US" sz="12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purchase_id</a:t>
            </a: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='12345abcd’;</a:t>
            </a:r>
          </a:p>
          <a:p>
            <a:r>
              <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inserted in staging table</a:t>
            </a:r>
          </a:p>
          <a:p>
            <a:endPar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spcBef>
                <a:spcPts val="0"/>
              </a:spcBef>
              <a:spcAft>
                <a:spcPts val="0"/>
              </a:spcAft>
            </a:pP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Select * from </a:t>
            </a:r>
            <a:r>
              <a:rPr lang="en-US" sz="12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Purchased_time_dim</a:t>
            </a: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where </a:t>
            </a:r>
          </a:p>
          <a:p>
            <a:pPr marL="0" marR="0">
              <a:spcBef>
                <a:spcPts val="0"/>
              </a:spcBef>
              <a:spcAft>
                <a:spcPts val="0"/>
              </a:spcAft>
            </a:pPr>
            <a:r>
              <a:rPr lang="en-US" sz="12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purchased_id</a:t>
            </a: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='12345abcd’;</a:t>
            </a:r>
          </a:p>
          <a:p>
            <a:pPr marL="0" marR="0">
              <a:spcBef>
                <a:spcPts val="0"/>
              </a:spcBef>
              <a:spcAft>
                <a:spcPts val="0"/>
              </a:spcAft>
            </a:pPr>
            <a:r>
              <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updated in dimension table</a:t>
            </a:r>
          </a:p>
          <a:p>
            <a:pPr marL="0" marR="0">
              <a:spcBef>
                <a:spcPts val="0"/>
              </a:spcBef>
              <a:spcAft>
                <a:spcPts val="0"/>
              </a:spcAft>
            </a:pPr>
            <a:endParaRPr lang="en-US" sz="14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7524E683-BBB8-7B9B-E789-5930DB99EA45}"/>
              </a:ext>
            </a:extLst>
          </p:cNvPr>
          <p:cNvPicPr>
            <a:picLocks noChangeAspect="1"/>
          </p:cNvPicPr>
          <p:nvPr/>
        </p:nvPicPr>
        <p:blipFill rotWithShape="1">
          <a:blip r:embed="rId2"/>
          <a:srcRect l="9344" t="71442" r="41174" b="19125"/>
          <a:stretch/>
        </p:blipFill>
        <p:spPr>
          <a:xfrm>
            <a:off x="159806" y="2956205"/>
            <a:ext cx="3997960" cy="428738"/>
          </a:xfrm>
          <a:prstGeom prst="rect">
            <a:avLst/>
          </a:prstGeom>
          <a:noFill/>
          <a:ln>
            <a:noFill/>
          </a:ln>
        </p:spPr>
      </p:pic>
      <p:pic>
        <p:nvPicPr>
          <p:cNvPr id="6" name="Picture 5">
            <a:extLst>
              <a:ext uri="{FF2B5EF4-FFF2-40B4-BE49-F238E27FC236}">
                <a16:creationId xmlns:a16="http://schemas.microsoft.com/office/drawing/2014/main" id="{C5E81A90-F440-2859-7A63-523346B2DC4E}"/>
              </a:ext>
            </a:extLst>
          </p:cNvPr>
          <p:cNvPicPr>
            <a:picLocks noChangeAspect="1"/>
          </p:cNvPicPr>
          <p:nvPr/>
        </p:nvPicPr>
        <p:blipFill rotWithShape="1">
          <a:blip r:embed="rId3"/>
          <a:srcRect l="9875" t="71906" r="39185" b="20139"/>
          <a:stretch/>
        </p:blipFill>
        <p:spPr>
          <a:xfrm>
            <a:off x="159806" y="4253433"/>
            <a:ext cx="4693659" cy="412452"/>
          </a:xfrm>
          <a:prstGeom prst="rect">
            <a:avLst/>
          </a:prstGeom>
          <a:noFill/>
          <a:ln>
            <a:noFill/>
          </a:ln>
        </p:spPr>
      </p:pic>
      <p:pic>
        <p:nvPicPr>
          <p:cNvPr id="11" name="Picture 10">
            <a:extLst>
              <a:ext uri="{FF2B5EF4-FFF2-40B4-BE49-F238E27FC236}">
                <a16:creationId xmlns:a16="http://schemas.microsoft.com/office/drawing/2014/main" id="{62B8AFB6-B3BE-AF8D-6DBB-0F3C287965C8}"/>
              </a:ext>
            </a:extLst>
          </p:cNvPr>
          <p:cNvPicPr>
            <a:picLocks noChangeAspect="1"/>
          </p:cNvPicPr>
          <p:nvPr/>
        </p:nvPicPr>
        <p:blipFill rotWithShape="1">
          <a:blip r:embed="rId4"/>
          <a:srcRect l="9344" t="71673" r="39981" b="17587"/>
          <a:stretch/>
        </p:blipFill>
        <p:spPr>
          <a:xfrm>
            <a:off x="4794085" y="2663426"/>
            <a:ext cx="4254500" cy="507148"/>
          </a:xfrm>
          <a:prstGeom prst="rect">
            <a:avLst/>
          </a:prstGeom>
          <a:noFill/>
          <a:ln>
            <a:noFill/>
          </a:ln>
        </p:spPr>
      </p:pic>
      <p:pic>
        <p:nvPicPr>
          <p:cNvPr id="12" name="Picture 11">
            <a:extLst>
              <a:ext uri="{FF2B5EF4-FFF2-40B4-BE49-F238E27FC236}">
                <a16:creationId xmlns:a16="http://schemas.microsoft.com/office/drawing/2014/main" id="{5A8DCE41-8AE7-521B-51AD-53E6F805E617}"/>
              </a:ext>
            </a:extLst>
          </p:cNvPr>
          <p:cNvPicPr>
            <a:picLocks noChangeAspect="1"/>
          </p:cNvPicPr>
          <p:nvPr/>
        </p:nvPicPr>
        <p:blipFill rotWithShape="1">
          <a:blip r:embed="rId5"/>
          <a:srcRect l="9995" t="71964" r="39450" b="18238"/>
          <a:stretch/>
        </p:blipFill>
        <p:spPr>
          <a:xfrm>
            <a:off x="4819570" y="3961325"/>
            <a:ext cx="4096385" cy="446685"/>
          </a:xfrm>
          <a:prstGeom prst="rect">
            <a:avLst/>
          </a:prstGeom>
          <a:noFill/>
          <a:ln>
            <a:noFill/>
          </a:ln>
        </p:spPr>
      </p:pic>
    </p:spTree>
    <p:extLst>
      <p:ext uri="{BB962C8B-B14F-4D97-AF65-F5344CB8AC3E}">
        <p14:creationId xmlns:p14="http://schemas.microsoft.com/office/powerpoint/2010/main" val="3356762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D7BF-1693-8B7B-765A-C296139A7681}"/>
              </a:ext>
            </a:extLst>
          </p:cNvPr>
          <p:cNvSpPr>
            <a:spLocks noGrp="1"/>
          </p:cNvSpPr>
          <p:nvPr>
            <p:ph type="title"/>
          </p:nvPr>
        </p:nvSpPr>
        <p:spPr>
          <a:xfrm>
            <a:off x="200863" y="85422"/>
            <a:ext cx="8520600" cy="607800"/>
          </a:xfrm>
        </p:spPr>
        <p:txBody>
          <a:bodyPr>
            <a:normAutofit fontScale="90000"/>
          </a:bodyPr>
          <a:lstStyle/>
          <a:p>
            <a:r>
              <a:rPr lang="en-IN" dirty="0">
                <a:latin typeface="Calibri" panose="020F0502020204030204" pitchFamily="34" charset="0"/>
                <a:cs typeface="Calibri" panose="020F0502020204030204" pitchFamily="34" charset="0"/>
              </a:rPr>
              <a:t>Maintaining SCD1: Category dimension</a:t>
            </a:r>
          </a:p>
        </p:txBody>
      </p:sp>
      <p:sp>
        <p:nvSpPr>
          <p:cNvPr id="3" name="Text Placeholder 2">
            <a:extLst>
              <a:ext uri="{FF2B5EF4-FFF2-40B4-BE49-F238E27FC236}">
                <a16:creationId xmlns:a16="http://schemas.microsoft.com/office/drawing/2014/main" id="{A0DBE7D6-ED81-C9C9-7023-D306D7AD86FB}"/>
              </a:ext>
            </a:extLst>
          </p:cNvPr>
          <p:cNvSpPr>
            <a:spLocks noGrp="1"/>
          </p:cNvSpPr>
          <p:nvPr>
            <p:ph type="body" idx="1"/>
          </p:nvPr>
        </p:nvSpPr>
        <p:spPr/>
        <p:txBody>
          <a:bodyPr/>
          <a:lstStyle/>
          <a:p>
            <a:endParaRPr lang="en-IN" dirty="0"/>
          </a:p>
          <a:p>
            <a:endParaRPr lang="en-IN" dirty="0"/>
          </a:p>
        </p:txBody>
      </p:sp>
      <p:sp>
        <p:nvSpPr>
          <p:cNvPr id="7" name="TextBox 6">
            <a:extLst>
              <a:ext uri="{FF2B5EF4-FFF2-40B4-BE49-F238E27FC236}">
                <a16:creationId xmlns:a16="http://schemas.microsoft.com/office/drawing/2014/main" id="{B6307E1D-45D4-51BE-DD45-98B74EEE63B8}"/>
              </a:ext>
            </a:extLst>
          </p:cNvPr>
          <p:cNvSpPr txBox="1"/>
          <p:nvPr/>
        </p:nvSpPr>
        <p:spPr>
          <a:xfrm>
            <a:off x="234784" y="693222"/>
            <a:ext cx="5001491" cy="3947234"/>
          </a:xfrm>
          <a:prstGeom prst="rect">
            <a:avLst/>
          </a:prstGeom>
          <a:noFill/>
        </p:spPr>
        <p:txBody>
          <a:bodyPr wrap="square">
            <a:spAutoFit/>
          </a:bodyPr>
          <a:lstStyle/>
          <a:p>
            <a:pPr marL="0" marR="0">
              <a:spcBef>
                <a:spcPts val="0"/>
              </a:spcBef>
              <a:spcAft>
                <a:spcPts val="0"/>
              </a:spcAft>
            </a:pPr>
            <a:r>
              <a:rPr lang="en-US" b="1"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Testing the function</a:t>
            </a:r>
            <a:endParaRPr lang="en-US"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lvl="1"/>
            <a:r>
              <a:rPr lang="en-US" u="sng"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Case 1: Record does not match</a:t>
            </a:r>
            <a:endParaRPr lang="en-US"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DO </a:t>
            </a:r>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a:t>
            </a:r>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BEGIN</a:t>
            </a:r>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EXECUTE scd1_category(54321,'shoes');</a:t>
            </a:r>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END;</a:t>
            </a:r>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b="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a:t>
            </a:r>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lvl="3"/>
            <a:endParaRPr lang="en-US" sz="1100" dirty="0">
              <a:effectLst/>
              <a:latin typeface="Calibri" panose="020F0502020204030204" pitchFamily="34" charset="0"/>
              <a:ea typeface="SimSun" panose="02010600030101010101" pitchFamily="2" charset="-122"/>
              <a:cs typeface="Calibri" panose="020F0502020204030204" pitchFamily="34" charset="0"/>
            </a:endParaRPr>
          </a:p>
          <a:p>
            <a:pPr lvl="2"/>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Select * from </a:t>
            </a:r>
            <a:r>
              <a:rPr lang="en-US" sz="12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category_staging</a:t>
            </a: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where </a:t>
            </a:r>
            <a:r>
              <a:rPr lang="en-US" sz="12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category_id</a:t>
            </a: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=54321;</a:t>
            </a:r>
          </a:p>
          <a:p>
            <a:pPr lvl="2"/>
            <a:r>
              <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inserted in staging table</a:t>
            </a:r>
          </a:p>
          <a:p>
            <a:pPr lvl="2"/>
            <a:endParaRPr lang="en-US" sz="1100" dirty="0">
              <a:solidFill>
                <a:schemeClr val="tx1">
                  <a:lumMod val="60000"/>
                  <a:lumOff val="40000"/>
                </a:schemeClr>
              </a:solidFill>
              <a:latin typeface="Calibri" panose="020F0502020204030204" pitchFamily="34" charset="0"/>
              <a:ea typeface="SimSun" panose="02010600030101010101" pitchFamily="2" charset="-122"/>
              <a:cs typeface="Calibri" panose="020F0502020204030204" pitchFamily="34" charset="0"/>
            </a:endParaRPr>
          </a:p>
          <a:p>
            <a:pPr lvl="2"/>
            <a:endParaRPr lang="en-US" sz="11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pPr lvl="2"/>
            <a:endParaRPr lang="en-US" sz="1100" dirty="0">
              <a:effectLst/>
              <a:latin typeface="Calibri" panose="020F0502020204030204" pitchFamily="34" charset="0"/>
              <a:ea typeface="SimSun" panose="02010600030101010101" pitchFamily="2" charset="-122"/>
              <a:cs typeface="Calibri" panose="020F0502020204030204" pitchFamily="34" charset="0"/>
            </a:endParaRPr>
          </a:p>
          <a:p>
            <a:endPar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r>
              <a:rPr lang="en-US" sz="12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Select * from category where </a:t>
            </a:r>
            <a:r>
              <a:rPr lang="en-US" sz="1200" dirty="0" err="1">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category_id</a:t>
            </a:r>
            <a:r>
              <a:rPr lang="en-US" sz="12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=54321;</a:t>
            </a:r>
          </a:p>
          <a:p>
            <a:r>
              <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inserted in dimension table</a:t>
            </a:r>
          </a:p>
          <a:p>
            <a:endParaRPr lang="en-US" sz="1100" u="sng"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endParaRPr lang="en-US" sz="1100" u="sng"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endParaRPr lang="en-US" sz="1050" u="sng" dirty="0">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endParaRPr lang="en-US"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3" name="TextBox 12">
            <a:extLst>
              <a:ext uri="{FF2B5EF4-FFF2-40B4-BE49-F238E27FC236}">
                <a16:creationId xmlns:a16="http://schemas.microsoft.com/office/drawing/2014/main" id="{A2016B20-1AB0-9BF2-FF1C-951566FAA21B}"/>
              </a:ext>
            </a:extLst>
          </p:cNvPr>
          <p:cNvSpPr txBox="1"/>
          <p:nvPr/>
        </p:nvSpPr>
        <p:spPr>
          <a:xfrm>
            <a:off x="4692869" y="572457"/>
            <a:ext cx="4572000" cy="3724096"/>
          </a:xfrm>
          <a:prstGeom prst="rect">
            <a:avLst/>
          </a:prstGeom>
          <a:noFill/>
        </p:spPr>
        <p:txBody>
          <a:bodyPr wrap="square">
            <a:spAutoFit/>
          </a:bodyPr>
          <a:lstStyle/>
          <a:p>
            <a:pPr marL="0" marR="0">
              <a:spcBef>
                <a:spcPts val="0"/>
              </a:spcBef>
              <a:spcAft>
                <a:spcPts val="0"/>
              </a:spcAft>
            </a:pPr>
            <a:r>
              <a:rPr lang="en-US" sz="1400" u="sng"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Case 2: Record does </a:t>
            </a:r>
            <a:r>
              <a:rPr lang="en-US" u="sng"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exist</a:t>
            </a:r>
            <a:endParaRPr lang="en-US" sz="14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DO </a:t>
            </a:r>
          </a:p>
          <a:p>
            <a:pPr marL="0" marR="0">
              <a:spcBef>
                <a:spcPts val="0"/>
              </a:spcBef>
              <a:spcAft>
                <a:spcPts val="0"/>
              </a:spcAft>
            </a:pPr>
            <a:r>
              <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a:t>
            </a:r>
          </a:p>
          <a:p>
            <a:pPr marL="0" marR="0">
              <a:spcBef>
                <a:spcPts val="0"/>
              </a:spcBef>
              <a:spcAft>
                <a:spcPts val="0"/>
              </a:spcAft>
            </a:pPr>
            <a:r>
              <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BEGIN</a:t>
            </a:r>
          </a:p>
          <a:p>
            <a:pPr marL="0" marR="0">
              <a:spcBef>
                <a:spcPts val="0"/>
              </a:spcBef>
              <a:spcAft>
                <a:spcPts val="0"/>
              </a:spcAft>
            </a:pPr>
            <a:r>
              <a:rPr lang="en-US" sz="1200" dirty="0">
                <a:solidFill>
                  <a:schemeClr val="bg2">
                    <a:lumMod val="75000"/>
                  </a:schemeClr>
                </a:solidFill>
                <a:latin typeface="Calibri" panose="020F0502020204030204" pitchFamily="34" charset="0"/>
                <a:ea typeface="SimSun" panose="02010600030101010101" pitchFamily="2" charset="-122"/>
                <a:cs typeface="Times New Roman" panose="02020603050405020304" pitchFamily="18" charset="0"/>
              </a:rPr>
              <a:t> EXECUTE scd1_category(54321,'sneakers');</a:t>
            </a:r>
            <a:endPar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spcBef>
                <a:spcPts val="0"/>
              </a:spcBef>
              <a:spcAft>
                <a:spcPts val="0"/>
              </a:spcAft>
            </a:pPr>
            <a:r>
              <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END;</a:t>
            </a:r>
          </a:p>
          <a:p>
            <a:pPr marL="0" marR="0">
              <a:spcBef>
                <a:spcPts val="0"/>
              </a:spcBef>
              <a:spcAft>
                <a:spcPts val="0"/>
              </a:spcAft>
            </a:pPr>
            <a:r>
              <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a:t>
            </a:r>
          </a:p>
          <a:p>
            <a:pPr marL="0" marR="0">
              <a:spcBef>
                <a:spcPts val="0"/>
              </a:spcBef>
              <a:spcAft>
                <a:spcPts val="0"/>
              </a:spcAft>
            </a:pPr>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Select * from </a:t>
            </a:r>
            <a:r>
              <a:rPr lang="en-US" sz="12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category_staging</a:t>
            </a: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where </a:t>
            </a:r>
            <a:r>
              <a:rPr lang="en-US" sz="12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category_id</a:t>
            </a: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=54321;</a:t>
            </a:r>
          </a:p>
          <a:p>
            <a:r>
              <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inserted in staging table</a:t>
            </a:r>
          </a:p>
          <a:p>
            <a:endPar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spcBef>
                <a:spcPts val="0"/>
              </a:spcBef>
              <a:spcAft>
                <a:spcPts val="0"/>
              </a:spcAft>
            </a:pPr>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Select * from category where </a:t>
            </a:r>
            <a:r>
              <a:rPr lang="en-US" sz="12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category_id</a:t>
            </a: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=54321;</a:t>
            </a:r>
          </a:p>
          <a:p>
            <a:pPr marL="0" marR="0">
              <a:spcBef>
                <a:spcPts val="0"/>
              </a:spcBef>
              <a:spcAft>
                <a:spcPts val="0"/>
              </a:spcAft>
            </a:pPr>
            <a:r>
              <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--updating in dimension table: shoes overwritten by sneakers</a:t>
            </a:r>
          </a:p>
          <a:p>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729A9091-74D6-F573-B4D3-BB10255F9E70}"/>
              </a:ext>
            </a:extLst>
          </p:cNvPr>
          <p:cNvPicPr>
            <a:picLocks noChangeAspect="1"/>
          </p:cNvPicPr>
          <p:nvPr/>
        </p:nvPicPr>
        <p:blipFill rotWithShape="1">
          <a:blip r:embed="rId2"/>
          <a:srcRect l="14866" t="72936" r="65757" b="18924"/>
          <a:stretch/>
        </p:blipFill>
        <p:spPr>
          <a:xfrm>
            <a:off x="318637" y="2845969"/>
            <a:ext cx="2145189" cy="507148"/>
          </a:xfrm>
          <a:prstGeom prst="rect">
            <a:avLst/>
          </a:prstGeom>
          <a:noFill/>
          <a:ln>
            <a:noFill/>
          </a:ln>
        </p:spPr>
      </p:pic>
      <p:pic>
        <p:nvPicPr>
          <p:cNvPr id="8" name="Picture 7">
            <a:extLst>
              <a:ext uri="{FF2B5EF4-FFF2-40B4-BE49-F238E27FC236}">
                <a16:creationId xmlns:a16="http://schemas.microsoft.com/office/drawing/2014/main" id="{0291C6C3-5007-A593-F6BC-2544E0EBE13F}"/>
              </a:ext>
            </a:extLst>
          </p:cNvPr>
          <p:cNvPicPr>
            <a:picLocks noChangeAspect="1"/>
          </p:cNvPicPr>
          <p:nvPr/>
        </p:nvPicPr>
        <p:blipFill rotWithShape="1">
          <a:blip r:embed="rId3"/>
          <a:srcRect l="15131" t="56603" r="56426" b="25744"/>
          <a:stretch/>
        </p:blipFill>
        <p:spPr>
          <a:xfrm>
            <a:off x="275660" y="3886516"/>
            <a:ext cx="2987040" cy="1042988"/>
          </a:xfrm>
          <a:prstGeom prst="rect">
            <a:avLst/>
          </a:prstGeom>
          <a:noFill/>
          <a:ln>
            <a:noFill/>
          </a:ln>
        </p:spPr>
      </p:pic>
      <p:pic>
        <p:nvPicPr>
          <p:cNvPr id="9" name="Picture 8">
            <a:extLst>
              <a:ext uri="{FF2B5EF4-FFF2-40B4-BE49-F238E27FC236}">
                <a16:creationId xmlns:a16="http://schemas.microsoft.com/office/drawing/2014/main" id="{660EC93A-E1D0-91AD-FA48-921830C8905B}"/>
              </a:ext>
            </a:extLst>
          </p:cNvPr>
          <p:cNvPicPr>
            <a:picLocks noChangeAspect="1"/>
          </p:cNvPicPr>
          <p:nvPr/>
        </p:nvPicPr>
        <p:blipFill rotWithShape="1">
          <a:blip r:embed="rId4"/>
          <a:srcRect l="14999" t="72748" r="66884" b="16875"/>
          <a:stretch/>
        </p:blipFill>
        <p:spPr>
          <a:xfrm>
            <a:off x="4819570" y="2528042"/>
            <a:ext cx="1909791" cy="615207"/>
          </a:xfrm>
          <a:prstGeom prst="rect">
            <a:avLst/>
          </a:prstGeom>
          <a:noFill/>
          <a:ln>
            <a:noFill/>
          </a:ln>
        </p:spPr>
      </p:pic>
      <p:pic>
        <p:nvPicPr>
          <p:cNvPr id="10" name="Picture 9">
            <a:extLst>
              <a:ext uri="{FF2B5EF4-FFF2-40B4-BE49-F238E27FC236}">
                <a16:creationId xmlns:a16="http://schemas.microsoft.com/office/drawing/2014/main" id="{002005FC-66BB-139C-72DD-739E4418DC37}"/>
              </a:ext>
            </a:extLst>
          </p:cNvPr>
          <p:cNvPicPr>
            <a:picLocks noChangeAspect="1"/>
          </p:cNvPicPr>
          <p:nvPr/>
        </p:nvPicPr>
        <p:blipFill rotWithShape="1">
          <a:blip r:embed="rId5"/>
          <a:srcRect l="15517" t="69689" r="65989" b="20811"/>
          <a:stretch/>
        </p:blipFill>
        <p:spPr>
          <a:xfrm>
            <a:off x="4819570" y="3848864"/>
            <a:ext cx="2374186" cy="686405"/>
          </a:xfrm>
          <a:prstGeom prst="rect">
            <a:avLst/>
          </a:prstGeom>
          <a:noFill/>
          <a:ln>
            <a:noFill/>
          </a:ln>
        </p:spPr>
      </p:pic>
    </p:spTree>
    <p:extLst>
      <p:ext uri="{BB962C8B-B14F-4D97-AF65-F5344CB8AC3E}">
        <p14:creationId xmlns:p14="http://schemas.microsoft.com/office/powerpoint/2010/main" val="3866846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8C0AB-052B-3FA6-1AA8-3345868647F9}"/>
              </a:ext>
            </a:extLst>
          </p:cNvPr>
          <p:cNvSpPr>
            <a:spLocks noGrp="1"/>
          </p:cNvSpPr>
          <p:nvPr>
            <p:ph type="title"/>
          </p:nvPr>
        </p:nvSpPr>
        <p:spPr/>
        <p:txBody>
          <a:bodyPr>
            <a:normAutofit fontScale="90000"/>
          </a:bodyPr>
          <a:lstStyle/>
          <a:p>
            <a:r>
              <a:rPr lang="en-IN" dirty="0"/>
              <a:t>SCD3: Customer dimension</a:t>
            </a:r>
          </a:p>
        </p:txBody>
      </p:sp>
      <p:sp>
        <p:nvSpPr>
          <p:cNvPr id="3" name="Text Placeholder 2">
            <a:extLst>
              <a:ext uri="{FF2B5EF4-FFF2-40B4-BE49-F238E27FC236}">
                <a16:creationId xmlns:a16="http://schemas.microsoft.com/office/drawing/2014/main" id="{F9037E40-00CF-95A7-2661-D70A59007FA1}"/>
              </a:ext>
            </a:extLst>
          </p:cNvPr>
          <p:cNvSpPr>
            <a:spLocks noGrp="1"/>
          </p:cNvSpPr>
          <p:nvPr>
            <p:ph type="body" idx="1"/>
          </p:nvPr>
        </p:nvSpPr>
        <p:spPr>
          <a:xfrm>
            <a:off x="311700" y="942976"/>
            <a:ext cx="8520600" cy="4021930"/>
          </a:xfrm>
        </p:spPr>
        <p:txBody>
          <a:bodyPr>
            <a:normAutofit/>
          </a:bodyPr>
          <a:lstStyle/>
          <a:p>
            <a:pPr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customer’s address (including state, city and/or </a:t>
            </a:r>
            <a:r>
              <a:rPr lang="en-US" sz="1400" dirty="0" err="1">
                <a:latin typeface="Calibri" panose="020F0502020204030204" pitchFamily="34" charset="0"/>
                <a:cs typeface="Calibri" panose="020F0502020204030204" pitchFamily="34" charset="0"/>
              </a:rPr>
              <a:t>zipcode</a:t>
            </a:r>
            <a:r>
              <a:rPr lang="en-US" sz="1400" dirty="0">
                <a:latin typeface="Calibri" panose="020F0502020204030204" pitchFamily="34" charset="0"/>
                <a:cs typeface="Calibri" panose="020F0502020204030204" pitchFamily="34" charset="0"/>
              </a:rPr>
              <a:t>) changes infrequently and the company wants to store previous and current values of the customer’s address</a:t>
            </a:r>
          </a:p>
          <a:p>
            <a:pPr algn="just">
              <a:buFont typeface="Wingdings" panose="05000000000000000000" pitchFamily="2" charset="2"/>
              <a:buChar char="Ø"/>
            </a:pPr>
            <a:r>
              <a:rPr lang="en-IN" sz="14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Adding 3 n</a:t>
            </a:r>
            <a:r>
              <a:rPr lang="en-IN" sz="1400" b="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ew attributes into dimension table to record previous values of customer’s state, city and </a:t>
            </a:r>
            <a:r>
              <a:rPr lang="en-IN" sz="1400" b="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zipcode</a:t>
            </a:r>
            <a:endParaRPr lang="en-IN" sz="1400" b="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algn="just">
              <a:buFont typeface="Wingdings" panose="05000000000000000000" pitchFamily="2" charset="2"/>
              <a:buChar char="Ø"/>
            </a:pPr>
            <a:r>
              <a:rPr lang="en-IN" sz="1400" dirty="0">
                <a:solidFill>
                  <a:schemeClr val="bg2">
                    <a:lumMod val="75000"/>
                  </a:schemeClr>
                </a:solidFill>
                <a:latin typeface="Calibri" panose="020F0502020204030204" pitchFamily="34" charset="0"/>
                <a:cs typeface="Calibri" panose="020F0502020204030204" pitchFamily="34" charset="0"/>
              </a:rPr>
              <a:t>Steps:</a:t>
            </a:r>
          </a:p>
          <a:p>
            <a:pPr marL="114300" indent="0" algn="just">
              <a:buNone/>
            </a:pPr>
            <a:r>
              <a:rPr lang="en-US" sz="1400" dirty="0">
                <a:solidFill>
                  <a:schemeClr val="bg2">
                    <a:lumMod val="75000"/>
                  </a:schemeClr>
                </a:solidFill>
                <a:latin typeface="Calibri" panose="020F0502020204030204" pitchFamily="34" charset="0"/>
                <a:cs typeface="Calibri" panose="020F0502020204030204" pitchFamily="34" charset="0"/>
              </a:rPr>
              <a:t>a.  Creating staging table (without PK)</a:t>
            </a:r>
          </a:p>
          <a:p>
            <a:pPr marL="0" indent="0" algn="just">
              <a:buNone/>
            </a:pPr>
            <a:r>
              <a:rPr lang="en-IN" sz="1400" dirty="0">
                <a:solidFill>
                  <a:srgbClr val="2E75B5"/>
                </a:solidFill>
                <a:latin typeface="Calibri" panose="020F0502020204030204" pitchFamily="34" charset="0"/>
                <a:ea typeface="SimSun" panose="02010600030101010101" pitchFamily="2" charset="-122"/>
                <a:cs typeface="Calibri" panose="020F0502020204030204" pitchFamily="34" charset="0"/>
              </a:rPr>
              <a:t>   </a:t>
            </a:r>
            <a:r>
              <a:rPr lang="en-IN" sz="14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b. Inserting three </a:t>
            </a:r>
            <a:r>
              <a:rPr lang="en-US" sz="14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new attributes into dimension table to record previous values of customer’s state, city and          </a:t>
            </a:r>
            <a:r>
              <a:rPr lang="en-US" sz="1400" dirty="0" err="1">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zipcode</a:t>
            </a:r>
            <a:endParaRPr lang="en-IN" sz="14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endParaRPr>
          </a:p>
          <a:p>
            <a:pPr marL="457200" lvl="1" indent="0" algn="just">
              <a:buNone/>
            </a:pPr>
            <a:r>
              <a:rPr lang="en-IN" sz="1000" b="0" dirty="0">
                <a:effectLst/>
                <a:latin typeface="Calibri" panose="020F0502020204030204" pitchFamily="34" charset="0"/>
                <a:ea typeface="SimSun" panose="02010600030101010101" pitchFamily="2" charset="-122"/>
                <a:cs typeface="Calibri" panose="020F0502020204030204" pitchFamily="34" charset="0"/>
              </a:rPr>
              <a:t>Alter table </a:t>
            </a:r>
            <a:r>
              <a:rPr lang="en-IN" sz="1000" b="0" dirty="0" err="1">
                <a:effectLst/>
                <a:latin typeface="Calibri" panose="020F0502020204030204" pitchFamily="34" charset="0"/>
                <a:ea typeface="SimSun" panose="02010600030101010101" pitchFamily="2" charset="-122"/>
                <a:cs typeface="Calibri" panose="020F0502020204030204" pitchFamily="34" charset="0"/>
              </a:rPr>
              <a:t>customer_dim</a:t>
            </a:r>
            <a:r>
              <a:rPr lang="en-IN" sz="1000" b="0" dirty="0">
                <a:effectLst/>
                <a:latin typeface="Calibri" panose="020F0502020204030204" pitchFamily="34" charset="0"/>
                <a:ea typeface="SimSun" panose="02010600030101010101" pitchFamily="2" charset="-122"/>
                <a:cs typeface="Calibri" panose="020F0502020204030204" pitchFamily="34" charset="0"/>
              </a:rPr>
              <a:t> add column </a:t>
            </a:r>
            <a:r>
              <a:rPr lang="en-IN" sz="1000" b="0" dirty="0" err="1">
                <a:effectLst/>
                <a:latin typeface="Calibri" panose="020F0502020204030204" pitchFamily="34" charset="0"/>
                <a:ea typeface="SimSun" panose="02010600030101010101" pitchFamily="2" charset="-122"/>
                <a:cs typeface="Calibri" panose="020F0502020204030204" pitchFamily="34" charset="0"/>
              </a:rPr>
              <a:t>prev_zipcode</a:t>
            </a:r>
            <a:r>
              <a:rPr lang="en-IN" sz="1000" b="0" dirty="0">
                <a:effectLst/>
                <a:latin typeface="Calibri" panose="020F0502020204030204" pitchFamily="34" charset="0"/>
                <a:ea typeface="SimSun" panose="02010600030101010101" pitchFamily="2" charset="-122"/>
                <a:cs typeface="Calibri" panose="020F0502020204030204" pitchFamily="34" charset="0"/>
              </a:rPr>
              <a:t> numeric(16);</a:t>
            </a:r>
            <a:endParaRPr lang="en-IN" sz="1000" dirty="0">
              <a:latin typeface="Calibri" panose="020F0502020204030204" pitchFamily="34" charset="0"/>
              <a:ea typeface="SimSun" panose="02010600030101010101" pitchFamily="2" charset="-122"/>
              <a:cs typeface="Calibri" panose="020F0502020204030204" pitchFamily="34" charset="0"/>
            </a:endParaRPr>
          </a:p>
          <a:p>
            <a:pPr marL="457200" lvl="1" indent="0" algn="just">
              <a:buNone/>
            </a:pPr>
            <a:r>
              <a:rPr lang="en-IN" sz="1000" b="0" dirty="0">
                <a:effectLst/>
                <a:latin typeface="Calibri" panose="020F0502020204030204" pitchFamily="34" charset="0"/>
                <a:ea typeface="SimSun" panose="02010600030101010101" pitchFamily="2" charset="-122"/>
                <a:cs typeface="Calibri" panose="020F0502020204030204" pitchFamily="34" charset="0"/>
              </a:rPr>
              <a:t>Alter table </a:t>
            </a:r>
            <a:r>
              <a:rPr lang="en-IN" sz="1000" b="0" dirty="0" err="1">
                <a:effectLst/>
                <a:latin typeface="Calibri" panose="020F0502020204030204" pitchFamily="34" charset="0"/>
                <a:ea typeface="SimSun" panose="02010600030101010101" pitchFamily="2" charset="-122"/>
                <a:cs typeface="Calibri" panose="020F0502020204030204" pitchFamily="34" charset="0"/>
              </a:rPr>
              <a:t>customer_dim</a:t>
            </a:r>
            <a:r>
              <a:rPr lang="en-IN" sz="1000" b="0" dirty="0">
                <a:effectLst/>
                <a:latin typeface="Calibri" panose="020F0502020204030204" pitchFamily="34" charset="0"/>
                <a:ea typeface="SimSun" panose="02010600030101010101" pitchFamily="2" charset="-122"/>
                <a:cs typeface="Calibri" panose="020F0502020204030204" pitchFamily="34" charset="0"/>
              </a:rPr>
              <a:t> add column </a:t>
            </a:r>
            <a:r>
              <a:rPr lang="en-IN" sz="1000" b="0" dirty="0" err="1">
                <a:effectLst/>
                <a:latin typeface="Calibri" panose="020F0502020204030204" pitchFamily="34" charset="0"/>
                <a:ea typeface="SimSun" panose="02010600030101010101" pitchFamily="2" charset="-122"/>
                <a:cs typeface="Calibri" panose="020F0502020204030204" pitchFamily="34" charset="0"/>
              </a:rPr>
              <a:t>prev_customercity</a:t>
            </a:r>
            <a:r>
              <a:rPr lang="en-IN" sz="1000" b="0" dirty="0">
                <a:effectLst/>
                <a:latin typeface="Calibri" panose="020F0502020204030204" pitchFamily="34" charset="0"/>
                <a:ea typeface="SimSun" panose="02010600030101010101" pitchFamily="2" charset="-122"/>
                <a:cs typeface="Calibri" panose="020F0502020204030204" pitchFamily="34" charset="0"/>
              </a:rPr>
              <a:t> varchar(50);</a:t>
            </a:r>
            <a:endParaRPr lang="en-IN" sz="1000" dirty="0">
              <a:latin typeface="Calibri" panose="020F0502020204030204" pitchFamily="34" charset="0"/>
              <a:ea typeface="SimSun" panose="02010600030101010101" pitchFamily="2" charset="-122"/>
              <a:cs typeface="Calibri" panose="020F0502020204030204" pitchFamily="34" charset="0"/>
            </a:endParaRPr>
          </a:p>
          <a:p>
            <a:pPr marL="457200" lvl="1" indent="0" algn="just">
              <a:buNone/>
            </a:pPr>
            <a:r>
              <a:rPr lang="en-IN" sz="1000" b="0" dirty="0">
                <a:effectLst/>
                <a:latin typeface="Calibri" panose="020F0502020204030204" pitchFamily="34" charset="0"/>
                <a:ea typeface="SimSun" panose="02010600030101010101" pitchFamily="2" charset="-122"/>
                <a:cs typeface="Calibri" panose="020F0502020204030204" pitchFamily="34" charset="0"/>
              </a:rPr>
              <a:t>Alter table </a:t>
            </a:r>
            <a:r>
              <a:rPr lang="en-IN" sz="1000" b="0" dirty="0" err="1">
                <a:effectLst/>
                <a:latin typeface="Calibri" panose="020F0502020204030204" pitchFamily="34" charset="0"/>
                <a:ea typeface="SimSun" panose="02010600030101010101" pitchFamily="2" charset="-122"/>
                <a:cs typeface="Calibri" panose="020F0502020204030204" pitchFamily="34" charset="0"/>
              </a:rPr>
              <a:t>customer_dim</a:t>
            </a:r>
            <a:r>
              <a:rPr lang="en-IN" sz="1000" b="0" dirty="0">
                <a:effectLst/>
                <a:latin typeface="Calibri" panose="020F0502020204030204" pitchFamily="34" charset="0"/>
                <a:ea typeface="SimSun" panose="02010600030101010101" pitchFamily="2" charset="-122"/>
                <a:cs typeface="Calibri" panose="020F0502020204030204" pitchFamily="34" charset="0"/>
              </a:rPr>
              <a:t> add column </a:t>
            </a:r>
            <a:r>
              <a:rPr lang="en-IN" sz="1000" b="0" dirty="0" err="1">
                <a:effectLst/>
                <a:latin typeface="Calibri" panose="020F0502020204030204" pitchFamily="34" charset="0"/>
                <a:ea typeface="SimSun" panose="02010600030101010101" pitchFamily="2" charset="-122"/>
                <a:cs typeface="Calibri" panose="020F0502020204030204" pitchFamily="34" charset="0"/>
              </a:rPr>
              <a:t>prev_customerstate</a:t>
            </a:r>
            <a:r>
              <a:rPr lang="en-IN" sz="1000" b="0" dirty="0">
                <a:effectLst/>
                <a:latin typeface="Calibri" panose="020F0502020204030204" pitchFamily="34" charset="0"/>
                <a:ea typeface="SimSun" panose="02010600030101010101" pitchFamily="2" charset="-122"/>
                <a:cs typeface="Calibri" panose="020F0502020204030204" pitchFamily="34" charset="0"/>
              </a:rPr>
              <a:t> varchar(10);</a:t>
            </a:r>
          </a:p>
          <a:p>
            <a:pPr marL="114300" indent="0" algn="just">
              <a:buNone/>
            </a:pPr>
            <a:r>
              <a:rPr lang="en-IN" sz="1400" dirty="0">
                <a:latin typeface="Calibri" panose="020F0502020204030204" pitchFamily="34" charset="0"/>
                <a:ea typeface="SimSun" panose="02010600030101010101" pitchFamily="2" charset="-122"/>
                <a:cs typeface="Calibri" panose="020F0502020204030204" pitchFamily="34" charset="0"/>
              </a:rPr>
              <a:t>c.  </a:t>
            </a:r>
            <a:r>
              <a:rPr lang="en-US" sz="14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Creating a stored procedure which inserts a new record into the staging table. It then compares if a record with the same PK (</a:t>
            </a:r>
            <a:r>
              <a:rPr lang="en-US" sz="1400" dirty="0" err="1">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c</a:t>
            </a:r>
            <a:r>
              <a:rPr lang="en-US" sz="14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ustomer_id</a:t>
            </a:r>
            <a:r>
              <a:rPr lang="en-US" sz="14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exists in the corresponding dimension table. If not, it simply inserts this record into the dimension table</a:t>
            </a:r>
          </a:p>
          <a:p>
            <a:pPr marL="114300" indent="0" algn="just">
              <a:buNone/>
            </a:pPr>
            <a:r>
              <a:rPr lang="en-US" sz="14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d</a:t>
            </a:r>
            <a:r>
              <a:rPr lang="en-US" sz="14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If matching PK was found, check if each attribute we are tracking previous, current values for has changed or not (</a:t>
            </a:r>
            <a:r>
              <a:rPr lang="en-US" sz="14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zipcode</a:t>
            </a:r>
            <a:r>
              <a:rPr lang="en-US" sz="14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city and state). If </a:t>
            </a:r>
            <a:r>
              <a:rPr lang="en-US" sz="14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any of them</a:t>
            </a:r>
            <a:r>
              <a:rPr lang="en-US" sz="14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have been modified then update current value to the value we just inserted (used as function parameter) and set earlier value of attribute(s) as previous value</a:t>
            </a:r>
            <a:endParaRPr lang="en-IN" sz="1400" dirty="0">
              <a:latin typeface="Calibri" panose="020F0502020204030204" pitchFamily="34" charset="0"/>
              <a:cs typeface="Calibri" panose="020F0502020204030204" pitchFamily="34" charset="0"/>
            </a:endParaRPr>
          </a:p>
          <a:p>
            <a:pPr marL="0" marR="0" indent="0" algn="just">
              <a:spcBef>
                <a:spcPts val="0"/>
              </a:spcBef>
              <a:spcAft>
                <a:spcPts val="0"/>
              </a:spcAft>
              <a:buNone/>
            </a:pPr>
            <a:endParaRPr lang="en-IN" sz="1400" dirty="0">
              <a:effectLst/>
              <a:latin typeface="Calibri" panose="020F0502020204030204" pitchFamily="34" charset="0"/>
              <a:ea typeface="SimSun" panose="02010600030101010101" pitchFamily="2" charset="-122"/>
              <a:cs typeface="Calibri" panose="020F0502020204030204" pitchFamily="34" charset="0"/>
            </a:endParaRPr>
          </a:p>
          <a:p>
            <a:pPr lvl="1" algn="just">
              <a:buAutoNum type="alphaLcPeriod"/>
            </a:pPr>
            <a:endParaRPr lang="en-US" dirty="0">
              <a:solidFill>
                <a:schemeClr val="bg2">
                  <a:lumMod val="75000"/>
                </a:schemeClr>
              </a:solidFill>
              <a:latin typeface="Calibri" panose="020F0502020204030204" pitchFamily="34" charset="0"/>
              <a:cs typeface="Calibri" panose="020F0502020204030204" pitchFamily="34" charset="0"/>
            </a:endParaRP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713608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D7BF-1693-8B7B-765A-C296139A7681}"/>
              </a:ext>
            </a:extLst>
          </p:cNvPr>
          <p:cNvSpPr>
            <a:spLocks noGrp="1"/>
          </p:cNvSpPr>
          <p:nvPr>
            <p:ph type="title"/>
          </p:nvPr>
        </p:nvSpPr>
        <p:spPr>
          <a:xfrm>
            <a:off x="207716" y="-26078"/>
            <a:ext cx="8603700" cy="607800"/>
          </a:xfrm>
        </p:spPr>
        <p:txBody>
          <a:bodyPr>
            <a:noAutofit/>
          </a:bodyPr>
          <a:lstStyle/>
          <a:p>
            <a:r>
              <a:rPr lang="en-IN" sz="2400" dirty="0">
                <a:latin typeface="Calibri" panose="020F0502020204030204" pitchFamily="34" charset="0"/>
                <a:cs typeface="Calibri" panose="020F0502020204030204" pitchFamily="34" charset="0"/>
              </a:rPr>
              <a:t>Maintaining SCD3: Customer</a:t>
            </a:r>
          </a:p>
        </p:txBody>
      </p:sp>
      <p:sp>
        <p:nvSpPr>
          <p:cNvPr id="3" name="Text Placeholder 2">
            <a:extLst>
              <a:ext uri="{FF2B5EF4-FFF2-40B4-BE49-F238E27FC236}">
                <a16:creationId xmlns:a16="http://schemas.microsoft.com/office/drawing/2014/main" id="{A0DBE7D6-ED81-C9C9-7023-D306D7AD86FB}"/>
              </a:ext>
            </a:extLst>
          </p:cNvPr>
          <p:cNvSpPr>
            <a:spLocks noGrp="1"/>
          </p:cNvSpPr>
          <p:nvPr>
            <p:ph type="body" idx="1"/>
          </p:nvPr>
        </p:nvSpPr>
        <p:spPr/>
        <p:txBody>
          <a:bodyPr/>
          <a:lstStyle/>
          <a:p>
            <a:endParaRPr lang="en-IN" dirty="0"/>
          </a:p>
          <a:p>
            <a:endParaRPr lang="en-IN" dirty="0"/>
          </a:p>
        </p:txBody>
      </p:sp>
      <p:sp>
        <p:nvSpPr>
          <p:cNvPr id="6" name="TextBox 5">
            <a:extLst>
              <a:ext uri="{FF2B5EF4-FFF2-40B4-BE49-F238E27FC236}">
                <a16:creationId xmlns:a16="http://schemas.microsoft.com/office/drawing/2014/main" id="{4A7538EA-3C52-2483-164D-E0728173573A}"/>
              </a:ext>
            </a:extLst>
          </p:cNvPr>
          <p:cNvSpPr txBox="1"/>
          <p:nvPr/>
        </p:nvSpPr>
        <p:spPr>
          <a:xfrm>
            <a:off x="4981490" y="3520226"/>
            <a:ext cx="4669790" cy="400110"/>
          </a:xfrm>
          <a:prstGeom prst="rect">
            <a:avLst/>
          </a:prstGeom>
          <a:noFill/>
        </p:spPr>
        <p:txBody>
          <a:bodyPr wrap="square" rtlCol="0">
            <a:spAutoFit/>
          </a:bodyPr>
          <a:lstStyle/>
          <a:p>
            <a:r>
              <a:rPr lang="en-IN" sz="1000" dirty="0">
                <a:solidFill>
                  <a:schemeClr val="bg2">
                    <a:lumMod val="75000"/>
                  </a:schemeClr>
                </a:solidFill>
                <a:latin typeface="Calibri" panose="020F0502020204030204" pitchFamily="34" charset="0"/>
                <a:cs typeface="Calibri" panose="020F0502020204030204" pitchFamily="34" charset="0"/>
              </a:rPr>
              <a:t>Customer dimension (</a:t>
            </a:r>
            <a:r>
              <a:rPr lang="en-US" sz="1000" dirty="0">
                <a:solidFill>
                  <a:schemeClr val="bg2">
                    <a:lumMod val="75000"/>
                  </a:schemeClr>
                </a:solidFill>
                <a:latin typeface="Calibri" panose="020F0502020204030204" pitchFamily="34" charset="0"/>
                <a:cs typeface="Calibri" panose="020F0502020204030204" pitchFamily="34" charset="0"/>
              </a:rPr>
              <a:t>till now the previous values are null since record with </a:t>
            </a:r>
          </a:p>
          <a:p>
            <a:r>
              <a:rPr lang="en-US" sz="1000" dirty="0">
                <a:solidFill>
                  <a:schemeClr val="bg2">
                    <a:lumMod val="75000"/>
                  </a:schemeClr>
                </a:solidFill>
                <a:latin typeface="Calibri" panose="020F0502020204030204" pitchFamily="34" charset="0"/>
                <a:cs typeface="Calibri" panose="020F0502020204030204" pitchFamily="34" charset="0"/>
              </a:rPr>
              <a:t>the same composite PK has not been inserted yet)</a:t>
            </a:r>
            <a:endParaRPr lang="en-IN" sz="1000" dirty="0">
              <a:solidFill>
                <a:schemeClr val="bg2">
                  <a:lumMod val="75000"/>
                </a:schemeClr>
              </a:solidFill>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77DB1E34-DD9B-4611-79F9-D5481720BB4A}"/>
              </a:ext>
            </a:extLst>
          </p:cNvPr>
          <p:cNvPicPr>
            <a:picLocks noChangeAspect="1"/>
          </p:cNvPicPr>
          <p:nvPr/>
        </p:nvPicPr>
        <p:blipFill>
          <a:blip r:embed="rId3"/>
          <a:srcRect l="19605" t="26404" r="20256" b="14488"/>
          <a:stretch>
            <a:fillRect/>
          </a:stretch>
        </p:blipFill>
        <p:spPr>
          <a:xfrm>
            <a:off x="5041039" y="1308092"/>
            <a:ext cx="3859526" cy="2133918"/>
          </a:xfrm>
          <a:prstGeom prst="rect">
            <a:avLst/>
          </a:prstGeom>
          <a:noFill/>
          <a:ln>
            <a:noFill/>
          </a:ln>
        </p:spPr>
      </p:pic>
      <p:pic>
        <p:nvPicPr>
          <p:cNvPr id="15" name="Picture 14">
            <a:extLst>
              <a:ext uri="{FF2B5EF4-FFF2-40B4-BE49-F238E27FC236}">
                <a16:creationId xmlns:a16="http://schemas.microsoft.com/office/drawing/2014/main" id="{2582C077-6324-6BBD-4B9B-DAF54EDB3C17}"/>
              </a:ext>
            </a:extLst>
          </p:cNvPr>
          <p:cNvPicPr>
            <a:picLocks noChangeAspect="1"/>
          </p:cNvPicPr>
          <p:nvPr/>
        </p:nvPicPr>
        <p:blipFill rotWithShape="1">
          <a:blip r:embed="rId4"/>
          <a:srcRect l="13984" t="19583" r="28671" b="11725"/>
          <a:stretch/>
        </p:blipFill>
        <p:spPr>
          <a:xfrm>
            <a:off x="103732" y="436046"/>
            <a:ext cx="4414838" cy="3414435"/>
          </a:xfrm>
          <a:prstGeom prst="rect">
            <a:avLst/>
          </a:prstGeom>
        </p:spPr>
      </p:pic>
      <p:pic>
        <p:nvPicPr>
          <p:cNvPr id="17" name="Picture 16">
            <a:extLst>
              <a:ext uri="{FF2B5EF4-FFF2-40B4-BE49-F238E27FC236}">
                <a16:creationId xmlns:a16="http://schemas.microsoft.com/office/drawing/2014/main" id="{4C242286-0B79-3F93-9610-E7D038A918DA}"/>
              </a:ext>
            </a:extLst>
          </p:cNvPr>
          <p:cNvPicPr>
            <a:picLocks noChangeAspect="1"/>
          </p:cNvPicPr>
          <p:nvPr/>
        </p:nvPicPr>
        <p:blipFill rotWithShape="1">
          <a:blip r:embed="rId5"/>
          <a:srcRect l="14219" t="62760" r="28359" b="12223"/>
          <a:stretch/>
        </p:blipFill>
        <p:spPr>
          <a:xfrm>
            <a:off x="103732" y="3850481"/>
            <a:ext cx="4669790" cy="1144408"/>
          </a:xfrm>
          <a:prstGeom prst="rect">
            <a:avLst/>
          </a:prstGeom>
        </p:spPr>
      </p:pic>
    </p:spTree>
    <p:extLst>
      <p:ext uri="{BB962C8B-B14F-4D97-AF65-F5344CB8AC3E}">
        <p14:creationId xmlns:p14="http://schemas.microsoft.com/office/powerpoint/2010/main" val="1880865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D2A18-EF5C-40E3-B7BA-AAA739EE34E8}"/>
              </a:ext>
            </a:extLst>
          </p:cNvPr>
          <p:cNvSpPr>
            <a:spLocks noGrp="1"/>
          </p:cNvSpPr>
          <p:nvPr>
            <p:ph type="title"/>
          </p:nvPr>
        </p:nvSpPr>
        <p:spPr>
          <a:xfrm>
            <a:off x="311700" y="124250"/>
            <a:ext cx="8520600" cy="607800"/>
          </a:xfrm>
        </p:spPr>
        <p:txBody>
          <a:bodyPr>
            <a:normAutofit fontScale="90000"/>
          </a:bodyPr>
          <a:lstStyle/>
          <a:p>
            <a:r>
              <a:rPr lang="en-IN" dirty="0"/>
              <a:t>Maintaining SCD3</a:t>
            </a:r>
          </a:p>
        </p:txBody>
      </p:sp>
      <p:sp>
        <p:nvSpPr>
          <p:cNvPr id="3" name="Text Placeholder 2">
            <a:extLst>
              <a:ext uri="{FF2B5EF4-FFF2-40B4-BE49-F238E27FC236}">
                <a16:creationId xmlns:a16="http://schemas.microsoft.com/office/drawing/2014/main" id="{BD7FE366-BF96-F80D-B7A9-958ED4E742D9}"/>
              </a:ext>
            </a:extLst>
          </p:cNvPr>
          <p:cNvSpPr>
            <a:spLocks noGrp="1"/>
          </p:cNvSpPr>
          <p:nvPr>
            <p:ph type="body" idx="1"/>
          </p:nvPr>
        </p:nvSpPr>
        <p:spPr>
          <a:xfrm>
            <a:off x="4755112" y="329844"/>
            <a:ext cx="4388888" cy="3339000"/>
          </a:xfrm>
        </p:spPr>
        <p:txBody>
          <a:bodyPr>
            <a:normAutofit lnSpcReduction="10000"/>
          </a:bodyPr>
          <a:lstStyle/>
          <a:p>
            <a:pPr marL="0" marR="0" indent="0">
              <a:spcBef>
                <a:spcPts val="0"/>
              </a:spcBef>
              <a:spcAft>
                <a:spcPts val="0"/>
              </a:spcAft>
              <a:buNone/>
            </a:pPr>
            <a:r>
              <a:rPr lang="en-US" sz="1100" u="sng" dirty="0">
                <a:effectLst/>
                <a:latin typeface="Calibri" panose="020F0502020204030204" pitchFamily="34" charset="0"/>
                <a:ea typeface="SimSun" panose="02010600030101010101" pitchFamily="2" charset="-122"/>
                <a:cs typeface="Calibri" panose="020F0502020204030204" pitchFamily="34" charset="0"/>
              </a:rPr>
              <a:t>Case 2: Record does match</a:t>
            </a:r>
            <a:endParaRPr lang="en-US" sz="1100" dirty="0">
              <a:effectLst/>
              <a:latin typeface="Calibri" panose="020F0502020204030204" pitchFamily="34" charset="0"/>
              <a:ea typeface="SimSun" panose="02010600030101010101" pitchFamily="2" charset="-122"/>
              <a:cs typeface="Calibri" panose="020F0502020204030204" pitchFamily="34" charset="0"/>
            </a:endParaRPr>
          </a:p>
          <a:p>
            <a:pPr marL="0" marR="0" indent="0">
              <a:spcBef>
                <a:spcPts val="0"/>
              </a:spcBef>
              <a:spcAft>
                <a:spcPts val="0"/>
              </a:spcAft>
              <a:buNone/>
            </a:pPr>
            <a:r>
              <a:rPr lang="en-US" sz="1050" dirty="0">
                <a:effectLst/>
                <a:latin typeface="Calibri" panose="020F0502020204030204" pitchFamily="34" charset="0"/>
                <a:ea typeface="SimSun" panose="02010600030101010101" pitchFamily="2" charset="-122"/>
                <a:cs typeface="Calibri" panose="020F0502020204030204" pitchFamily="34" charset="0"/>
              </a:rPr>
              <a:t>DO </a:t>
            </a:r>
          </a:p>
          <a:p>
            <a:pPr marL="0" marR="0" indent="0">
              <a:spcBef>
                <a:spcPts val="0"/>
              </a:spcBef>
              <a:spcAft>
                <a:spcPts val="0"/>
              </a:spcAft>
              <a:buNone/>
            </a:pPr>
            <a:r>
              <a:rPr lang="en-US" sz="1050" dirty="0">
                <a:effectLst/>
                <a:latin typeface="Calibri" panose="020F0502020204030204" pitchFamily="34" charset="0"/>
                <a:ea typeface="SimSun" panose="02010600030101010101" pitchFamily="2" charset="-122"/>
                <a:cs typeface="Calibri" panose="020F0502020204030204" pitchFamily="34" charset="0"/>
              </a:rPr>
              <a:t>$$</a:t>
            </a:r>
          </a:p>
          <a:p>
            <a:pPr marL="0" marR="0" indent="0">
              <a:spcBef>
                <a:spcPts val="0"/>
              </a:spcBef>
              <a:spcAft>
                <a:spcPts val="0"/>
              </a:spcAft>
              <a:buNone/>
            </a:pPr>
            <a:r>
              <a:rPr lang="en-US" sz="1050" dirty="0">
                <a:effectLst/>
                <a:latin typeface="Calibri" panose="020F0502020204030204" pitchFamily="34" charset="0"/>
                <a:ea typeface="SimSun" panose="02010600030101010101" pitchFamily="2" charset="-122"/>
                <a:cs typeface="Calibri" panose="020F0502020204030204" pitchFamily="34" charset="0"/>
              </a:rPr>
              <a:t>BEGIN</a:t>
            </a:r>
          </a:p>
          <a:p>
            <a:pPr marL="0" marR="0" indent="0">
              <a:spcBef>
                <a:spcPts val="0"/>
              </a:spcBef>
              <a:spcAft>
                <a:spcPts val="0"/>
              </a:spcAft>
              <a:buNone/>
            </a:pPr>
            <a:r>
              <a:rPr lang="en-US" sz="1050" dirty="0">
                <a:effectLst/>
                <a:latin typeface="Calibri" panose="020F0502020204030204" pitchFamily="34" charset="0"/>
                <a:ea typeface="SimSun" panose="02010600030101010101" pitchFamily="2" charset="-122"/>
                <a:cs typeface="Calibri" panose="020F0502020204030204" pitchFamily="34" charset="0"/>
              </a:rPr>
              <a:t>EXECUTE scd3_customer('12345abcd',01156,'Allston','MA’);</a:t>
            </a:r>
          </a:p>
          <a:p>
            <a:pPr marL="0" marR="0" indent="0">
              <a:spcBef>
                <a:spcPts val="0"/>
              </a:spcBef>
              <a:spcAft>
                <a:spcPts val="0"/>
              </a:spcAft>
              <a:buNone/>
            </a:pPr>
            <a:r>
              <a:rPr lang="en-US" sz="1050" dirty="0">
                <a:solidFill>
                  <a:schemeClr val="tx1">
                    <a:lumMod val="60000"/>
                    <a:lumOff val="40000"/>
                  </a:schemeClr>
                </a:solidFill>
                <a:latin typeface="Calibri" panose="020F0502020204030204" pitchFamily="34" charset="0"/>
                <a:ea typeface="SimSun" panose="02010600030101010101" pitchFamily="2" charset="-122"/>
                <a:cs typeface="Calibri" panose="020F0502020204030204" pitchFamily="34" charset="0"/>
              </a:rPr>
              <a:t>--</a:t>
            </a:r>
            <a:r>
              <a:rPr lang="en-US" sz="1050" dirty="0" err="1">
                <a:solidFill>
                  <a:schemeClr val="tx1">
                    <a:lumMod val="60000"/>
                    <a:lumOff val="40000"/>
                  </a:schemeClr>
                </a:solidFill>
                <a:latin typeface="Calibri" panose="020F0502020204030204" pitchFamily="34" charset="0"/>
                <a:ea typeface="SimSun" panose="02010600030101010101" pitchFamily="2" charset="-122"/>
                <a:cs typeface="Calibri" panose="020F0502020204030204" pitchFamily="34" charset="0"/>
              </a:rPr>
              <a:t>zipcode</a:t>
            </a:r>
            <a:r>
              <a:rPr lang="en-US" sz="1050" dirty="0">
                <a:solidFill>
                  <a:schemeClr val="tx1">
                    <a:lumMod val="60000"/>
                    <a:lumOff val="40000"/>
                  </a:schemeClr>
                </a:solidFill>
                <a:latin typeface="Calibri" panose="020F0502020204030204" pitchFamily="34" charset="0"/>
                <a:ea typeface="SimSun" panose="02010600030101010101" pitchFamily="2" charset="-122"/>
                <a:cs typeface="Calibri" panose="020F0502020204030204" pitchFamily="34" charset="0"/>
              </a:rPr>
              <a:t> and city values have changed</a:t>
            </a:r>
            <a:endPar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pPr marL="0" marR="0" indent="0">
              <a:spcBef>
                <a:spcPts val="0"/>
              </a:spcBef>
              <a:spcAft>
                <a:spcPts val="0"/>
              </a:spcAft>
              <a:buNone/>
            </a:pPr>
            <a:r>
              <a:rPr lang="en-US" sz="1050" dirty="0">
                <a:effectLst/>
                <a:latin typeface="Calibri" panose="020F0502020204030204" pitchFamily="34" charset="0"/>
                <a:ea typeface="SimSun" panose="02010600030101010101" pitchFamily="2" charset="-122"/>
                <a:cs typeface="Calibri" panose="020F0502020204030204" pitchFamily="34" charset="0"/>
              </a:rPr>
              <a:t>END;</a:t>
            </a:r>
          </a:p>
          <a:p>
            <a:pPr marL="0" marR="0" indent="0">
              <a:spcBef>
                <a:spcPts val="0"/>
              </a:spcBef>
              <a:spcAft>
                <a:spcPts val="0"/>
              </a:spcAft>
              <a:buNone/>
            </a:pPr>
            <a:r>
              <a:rPr lang="en-US" sz="1050" dirty="0">
                <a:effectLst/>
                <a:latin typeface="Calibri" panose="020F0502020204030204" pitchFamily="34" charset="0"/>
                <a:ea typeface="SimSun" panose="02010600030101010101" pitchFamily="2" charset="-122"/>
                <a:cs typeface="Calibri" panose="020F0502020204030204" pitchFamily="34" charset="0"/>
              </a:rPr>
              <a:t>$$</a:t>
            </a:r>
          </a:p>
          <a:p>
            <a:pPr marL="114300" indent="0">
              <a:buNone/>
            </a:pPr>
            <a:endParaRPr lang="en-US" sz="1050" dirty="0">
              <a:latin typeface="Calibri" panose="020F0502020204030204" pitchFamily="34" charset="0"/>
              <a:ea typeface="SimSun" panose="02010600030101010101" pitchFamily="2" charset="-122"/>
              <a:cs typeface="Calibri" panose="020F0502020204030204" pitchFamily="34" charset="0"/>
            </a:endParaRPr>
          </a:p>
          <a:p>
            <a:pPr marL="114300" indent="0">
              <a:buNone/>
            </a:pPr>
            <a:r>
              <a:rPr lang="en-US" sz="105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Select * from </a:t>
            </a:r>
            <a:r>
              <a:rPr lang="en-US" sz="105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Customer_staging</a:t>
            </a:r>
            <a:r>
              <a:rPr lang="en-US" sz="105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where </a:t>
            </a:r>
            <a:r>
              <a:rPr lang="en-US" sz="105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customer_id</a:t>
            </a:r>
            <a:r>
              <a:rPr lang="en-US" sz="105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=’12345abcd’;</a:t>
            </a:r>
          </a:p>
          <a:p>
            <a:pPr marL="114300" indent="0">
              <a:buNone/>
            </a:pPr>
            <a:r>
              <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inserted in staging table</a:t>
            </a:r>
          </a:p>
          <a:p>
            <a:pPr marL="114300" indent="0">
              <a:buNone/>
            </a:pPr>
            <a:endPar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pPr marL="114300" indent="0">
              <a:buNone/>
            </a:pPr>
            <a:endParaRPr lang="en-US" sz="1050" dirty="0">
              <a:effectLst/>
              <a:latin typeface="Calibri" panose="020F0502020204030204" pitchFamily="34" charset="0"/>
              <a:ea typeface="SimSun" panose="02010600030101010101" pitchFamily="2" charset="-122"/>
              <a:cs typeface="Calibri" panose="020F0502020204030204" pitchFamily="34" charset="0"/>
            </a:endParaRPr>
          </a:p>
          <a:p>
            <a:pPr marL="114300" indent="0">
              <a:buNone/>
            </a:pPr>
            <a:endParaRPr lang="en-US" sz="1050" dirty="0">
              <a:latin typeface="Calibri" panose="020F0502020204030204" pitchFamily="34" charset="0"/>
              <a:ea typeface="SimSun" panose="02010600030101010101" pitchFamily="2" charset="-122"/>
              <a:cs typeface="Calibri" panose="020F0502020204030204" pitchFamily="34" charset="0"/>
            </a:endParaRPr>
          </a:p>
          <a:p>
            <a:pPr marL="114300" indent="0">
              <a:buNone/>
            </a:pPr>
            <a:endParaRPr lang="en-US" sz="1050" dirty="0">
              <a:latin typeface="Calibri" panose="020F0502020204030204" pitchFamily="34" charset="0"/>
              <a:ea typeface="SimSun" panose="02010600030101010101" pitchFamily="2" charset="-122"/>
              <a:cs typeface="Calibri" panose="020F0502020204030204" pitchFamily="34" charset="0"/>
            </a:endParaRPr>
          </a:p>
          <a:p>
            <a:pPr marL="114300" indent="0">
              <a:buNone/>
            </a:pPr>
            <a:r>
              <a:rPr lang="en-US" sz="1050" dirty="0">
                <a:effectLst/>
                <a:latin typeface="Calibri" panose="020F0502020204030204" pitchFamily="34" charset="0"/>
                <a:ea typeface="SimSun" panose="02010600030101010101" pitchFamily="2" charset="-122"/>
                <a:cs typeface="Calibri" panose="020F0502020204030204" pitchFamily="34" charset="0"/>
              </a:rPr>
              <a:t>Select * from </a:t>
            </a:r>
            <a:r>
              <a:rPr lang="en-US" sz="105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customer_dim</a:t>
            </a:r>
            <a:r>
              <a:rPr lang="en-US" sz="105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where </a:t>
            </a:r>
            <a:r>
              <a:rPr lang="en-US" sz="105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customer_id</a:t>
            </a:r>
            <a:r>
              <a:rPr lang="en-US" sz="105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=’12345abcd’; </a:t>
            </a:r>
          </a:p>
          <a:p>
            <a:pPr marL="114300" indent="0">
              <a:buNone/>
            </a:pPr>
            <a:r>
              <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updated in dimension table, </a:t>
            </a:r>
            <a:r>
              <a:rPr lang="en-US" sz="1050" dirty="0">
                <a:solidFill>
                  <a:schemeClr val="tx1">
                    <a:lumMod val="60000"/>
                    <a:lumOff val="40000"/>
                  </a:schemeClr>
                </a:solidFill>
                <a:effectLst/>
                <a:latin typeface="Calibri" panose="020F0502020204030204" pitchFamily="34" charset="0"/>
                <a:ea typeface="SimSun" panose="02010600030101010101" pitchFamily="2" charset="-122"/>
                <a:cs typeface="Times New Roman" panose="02020603050405020304" pitchFamily="18" charset="0"/>
              </a:rPr>
              <a:t>city and </a:t>
            </a:r>
            <a:r>
              <a:rPr lang="en-US" sz="1050" dirty="0" err="1">
                <a:solidFill>
                  <a:schemeClr val="tx1">
                    <a:lumMod val="60000"/>
                    <a:lumOff val="40000"/>
                  </a:schemeClr>
                </a:solidFill>
                <a:effectLst/>
                <a:latin typeface="Calibri" panose="020F0502020204030204" pitchFamily="34" charset="0"/>
                <a:ea typeface="SimSun" panose="02010600030101010101" pitchFamily="2" charset="-122"/>
                <a:cs typeface="Times New Roman" panose="02020603050405020304" pitchFamily="18" charset="0"/>
              </a:rPr>
              <a:t>zipcode</a:t>
            </a:r>
            <a:r>
              <a:rPr lang="en-US" sz="1050" dirty="0">
                <a:solidFill>
                  <a:schemeClr val="tx1">
                    <a:lumMod val="60000"/>
                    <a:lumOff val="40000"/>
                  </a:schemeClr>
                </a:solidFill>
                <a:effectLst/>
                <a:latin typeface="Calibri" panose="020F0502020204030204" pitchFamily="34" charset="0"/>
                <a:ea typeface="SimSun" panose="02010600030101010101" pitchFamily="2" charset="-122"/>
                <a:cs typeface="Times New Roman" panose="02020603050405020304" pitchFamily="18" charset="0"/>
              </a:rPr>
              <a:t> have previous and current values</a:t>
            </a:r>
          </a:p>
          <a:p>
            <a:pPr marL="114300" indent="0">
              <a:buNone/>
            </a:pPr>
            <a:endParaRPr lang="en-US" sz="1050" dirty="0">
              <a:solidFill>
                <a:schemeClr val="tx1">
                  <a:lumMod val="60000"/>
                  <a:lumOff val="40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114300" indent="0">
              <a:buNone/>
            </a:pPr>
            <a:endParaRPr lang="en-IN" sz="1050" dirty="0"/>
          </a:p>
        </p:txBody>
      </p:sp>
      <p:sp>
        <p:nvSpPr>
          <p:cNvPr id="6" name="TextBox 5">
            <a:extLst>
              <a:ext uri="{FF2B5EF4-FFF2-40B4-BE49-F238E27FC236}">
                <a16:creationId xmlns:a16="http://schemas.microsoft.com/office/drawing/2014/main" id="{8721260C-CB86-C69F-B468-5DEAF49CD9E5}"/>
              </a:ext>
            </a:extLst>
          </p:cNvPr>
          <p:cNvSpPr txBox="1"/>
          <p:nvPr/>
        </p:nvSpPr>
        <p:spPr>
          <a:xfrm>
            <a:off x="311700" y="639322"/>
            <a:ext cx="4572000" cy="4616648"/>
          </a:xfrm>
          <a:prstGeom prst="rect">
            <a:avLst/>
          </a:prstGeom>
          <a:noFill/>
        </p:spPr>
        <p:txBody>
          <a:bodyPr wrap="square">
            <a:spAutoFit/>
          </a:bodyPr>
          <a:lstStyle/>
          <a:p>
            <a:pPr marL="0" marR="0">
              <a:spcBef>
                <a:spcPts val="0"/>
              </a:spcBef>
              <a:spcAft>
                <a:spcPts val="0"/>
              </a:spcAft>
            </a:pPr>
            <a:r>
              <a:rPr lang="en-US" sz="1100" b="1" dirty="0">
                <a:effectLst/>
                <a:latin typeface="Calibri" panose="020F0502020204030204" pitchFamily="34" charset="0"/>
                <a:ea typeface="SimSun" panose="02010600030101010101" pitchFamily="2" charset="-122"/>
                <a:cs typeface="Calibri" panose="020F0502020204030204" pitchFamily="34" charset="0"/>
              </a:rPr>
              <a:t>Testing the function</a:t>
            </a:r>
            <a:endParaRPr lang="en-US" sz="1100" dirty="0">
              <a:effectLst/>
              <a:latin typeface="Calibri" panose="020F0502020204030204" pitchFamily="34" charset="0"/>
              <a:ea typeface="SimSun" panose="02010600030101010101" pitchFamily="2" charset="-122"/>
              <a:cs typeface="Calibri" panose="020F0502020204030204" pitchFamily="34" charset="0"/>
            </a:endParaRPr>
          </a:p>
          <a:p>
            <a:pPr lvl="1"/>
            <a:r>
              <a:rPr lang="en-US" sz="1100" u="sng" dirty="0">
                <a:effectLst/>
                <a:latin typeface="Calibri" panose="020F0502020204030204" pitchFamily="34" charset="0"/>
                <a:ea typeface="SimSun" panose="02010600030101010101" pitchFamily="2" charset="-122"/>
                <a:cs typeface="Calibri" panose="020F0502020204030204" pitchFamily="34" charset="0"/>
              </a:rPr>
              <a:t>Case 1: Record does not match</a:t>
            </a:r>
            <a:endParaRPr lang="en-US" sz="1050" dirty="0">
              <a:effectLst/>
              <a:latin typeface="Calibri" panose="020F0502020204030204" pitchFamily="34" charset="0"/>
              <a:ea typeface="SimSun" panose="02010600030101010101" pitchFamily="2" charset="-122"/>
              <a:cs typeface="Calibri" panose="020F0502020204030204" pitchFamily="34" charset="0"/>
            </a:endParaRPr>
          </a:p>
          <a:p>
            <a:pPr lvl="3"/>
            <a:r>
              <a:rPr lang="en-US" sz="1050" dirty="0">
                <a:effectLst/>
                <a:latin typeface="Calibri" panose="020F0502020204030204" pitchFamily="34" charset="0"/>
                <a:ea typeface="SimSun" panose="02010600030101010101" pitchFamily="2" charset="-122"/>
                <a:cs typeface="Calibri" panose="020F0502020204030204" pitchFamily="34" charset="0"/>
              </a:rPr>
              <a:t>DO </a:t>
            </a:r>
          </a:p>
          <a:p>
            <a:pPr lvl="3"/>
            <a:r>
              <a:rPr lang="en-US" sz="1050" dirty="0">
                <a:effectLst/>
                <a:latin typeface="Calibri" panose="020F0502020204030204" pitchFamily="34" charset="0"/>
                <a:ea typeface="SimSun" panose="02010600030101010101" pitchFamily="2" charset="-122"/>
                <a:cs typeface="Calibri" panose="020F0502020204030204" pitchFamily="34" charset="0"/>
              </a:rPr>
              <a:t> $$</a:t>
            </a:r>
          </a:p>
          <a:p>
            <a:pPr lvl="3"/>
            <a:r>
              <a:rPr lang="en-US" sz="1050" dirty="0">
                <a:effectLst/>
                <a:latin typeface="Calibri" panose="020F0502020204030204" pitchFamily="34" charset="0"/>
                <a:ea typeface="SimSun" panose="02010600030101010101" pitchFamily="2" charset="-122"/>
                <a:cs typeface="Calibri" panose="020F0502020204030204" pitchFamily="34" charset="0"/>
              </a:rPr>
              <a:t>  BEGIN</a:t>
            </a:r>
          </a:p>
          <a:p>
            <a:pPr lvl="3"/>
            <a:r>
              <a:rPr lang="en-US" sz="1050" dirty="0">
                <a:latin typeface="Calibri" panose="020F0502020204030204" pitchFamily="34" charset="0"/>
                <a:ea typeface="SimSun" panose="02010600030101010101" pitchFamily="2" charset="-122"/>
                <a:cs typeface="Calibri" panose="020F0502020204030204" pitchFamily="34" charset="0"/>
              </a:rPr>
              <a:t>  EXECUTE scd3_customer('12345abcd',02134,'Boston','MA’);</a:t>
            </a:r>
            <a:endParaRPr lang="en-US" sz="1050" dirty="0">
              <a:effectLst/>
              <a:latin typeface="Calibri" panose="020F0502020204030204" pitchFamily="34" charset="0"/>
              <a:ea typeface="SimSun" panose="02010600030101010101" pitchFamily="2" charset="-122"/>
              <a:cs typeface="Calibri" panose="020F0502020204030204" pitchFamily="34" charset="0"/>
            </a:endParaRPr>
          </a:p>
          <a:p>
            <a:pPr lvl="3"/>
            <a:r>
              <a:rPr lang="en-US" sz="1050" dirty="0">
                <a:effectLst/>
                <a:latin typeface="Calibri" panose="020F0502020204030204" pitchFamily="34" charset="0"/>
                <a:ea typeface="SimSun" panose="02010600030101010101" pitchFamily="2" charset="-122"/>
                <a:cs typeface="Calibri" panose="020F0502020204030204" pitchFamily="34" charset="0"/>
              </a:rPr>
              <a:t>  END;</a:t>
            </a:r>
          </a:p>
          <a:p>
            <a:pPr lvl="3"/>
            <a:r>
              <a:rPr lang="en-US" sz="1050" dirty="0">
                <a:effectLst/>
                <a:latin typeface="Calibri" panose="020F0502020204030204" pitchFamily="34" charset="0"/>
                <a:ea typeface="SimSun" panose="02010600030101010101" pitchFamily="2" charset="-122"/>
                <a:cs typeface="Calibri" panose="020F0502020204030204" pitchFamily="34" charset="0"/>
              </a:rPr>
              <a:t> $$</a:t>
            </a:r>
          </a:p>
          <a:p>
            <a:pPr lvl="2"/>
            <a:r>
              <a:rPr lang="en-US" sz="1050" dirty="0">
                <a:effectLst/>
                <a:latin typeface="Calibri" panose="020F0502020204030204" pitchFamily="34" charset="0"/>
                <a:ea typeface="SimSun" panose="02010600030101010101" pitchFamily="2" charset="-122"/>
                <a:cs typeface="Calibri" panose="020F0502020204030204" pitchFamily="34" charset="0"/>
              </a:rPr>
              <a:t> </a:t>
            </a:r>
          </a:p>
          <a:p>
            <a:r>
              <a:rPr lang="en-US" sz="105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Select * from </a:t>
            </a:r>
            <a:r>
              <a:rPr lang="en-US" sz="105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Customer_staging</a:t>
            </a:r>
            <a:r>
              <a:rPr lang="en-US" sz="105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where </a:t>
            </a:r>
            <a:r>
              <a:rPr lang="en-US" sz="105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customer_id</a:t>
            </a:r>
            <a:r>
              <a:rPr lang="en-US" sz="105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=’12345abcd’;</a:t>
            </a:r>
          </a:p>
          <a:p>
            <a:r>
              <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inserted in staging table (staging table does not store previous values; no updates only inserts)</a:t>
            </a:r>
          </a:p>
          <a:p>
            <a:endParaRPr lang="en-US" sz="1050" dirty="0">
              <a:effectLst/>
              <a:latin typeface="Calibri" panose="020F0502020204030204" pitchFamily="34" charset="0"/>
              <a:ea typeface="SimSun" panose="02010600030101010101" pitchFamily="2" charset="-122"/>
              <a:cs typeface="Calibri" panose="020F0502020204030204" pitchFamily="34" charset="0"/>
            </a:endParaRPr>
          </a:p>
          <a:p>
            <a:endParaRPr lang="en-US" sz="1050" dirty="0">
              <a:latin typeface="Calibri" panose="020F0502020204030204" pitchFamily="34" charset="0"/>
              <a:ea typeface="SimSun" panose="02010600030101010101" pitchFamily="2" charset="-122"/>
              <a:cs typeface="Calibri" panose="020F0502020204030204" pitchFamily="34" charset="0"/>
            </a:endParaRPr>
          </a:p>
          <a:p>
            <a:endParaRPr lang="en-US" sz="1050" dirty="0">
              <a:effectLst/>
              <a:latin typeface="Calibri" panose="020F0502020204030204" pitchFamily="34" charset="0"/>
              <a:ea typeface="SimSun" panose="02010600030101010101" pitchFamily="2" charset="-122"/>
              <a:cs typeface="Calibri" panose="020F0502020204030204" pitchFamily="34" charset="0"/>
            </a:endParaRPr>
          </a:p>
          <a:p>
            <a:endParaRPr lang="en-US" sz="1050" dirty="0">
              <a:effectLst/>
              <a:latin typeface="Calibri" panose="020F0502020204030204" pitchFamily="34" charset="0"/>
              <a:ea typeface="SimSun" panose="02010600030101010101" pitchFamily="2" charset="-122"/>
              <a:cs typeface="Calibri" panose="020F0502020204030204" pitchFamily="34" charset="0"/>
            </a:endParaRPr>
          </a:p>
          <a:p>
            <a:r>
              <a:rPr lang="en-US" sz="105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Select * from </a:t>
            </a:r>
            <a:r>
              <a:rPr lang="en-US" sz="105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customer_dim</a:t>
            </a:r>
            <a:r>
              <a:rPr lang="en-US" sz="105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where </a:t>
            </a:r>
            <a:r>
              <a:rPr lang="en-US" sz="105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customer_id</a:t>
            </a:r>
            <a:r>
              <a:rPr lang="en-US" sz="105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=’12345abcd’;</a:t>
            </a:r>
          </a:p>
          <a:p>
            <a:r>
              <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inserted in dimension table</a:t>
            </a:r>
          </a:p>
          <a:p>
            <a:endParaRPr lang="en-US" sz="1050" dirty="0">
              <a:solidFill>
                <a:schemeClr val="tx1">
                  <a:lumMod val="60000"/>
                  <a:lumOff val="40000"/>
                </a:schemeClr>
              </a:solidFill>
              <a:latin typeface="Calibri" panose="020F0502020204030204" pitchFamily="34" charset="0"/>
              <a:ea typeface="SimSun" panose="02010600030101010101" pitchFamily="2" charset="-122"/>
              <a:cs typeface="Calibri" panose="020F0502020204030204" pitchFamily="34" charset="0"/>
            </a:endParaRPr>
          </a:p>
          <a:p>
            <a:endPar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050" dirty="0">
              <a:solidFill>
                <a:schemeClr val="tx1">
                  <a:lumMod val="60000"/>
                  <a:lumOff val="40000"/>
                </a:schemeClr>
              </a:solidFill>
              <a:latin typeface="Calibri" panose="020F0502020204030204" pitchFamily="34" charset="0"/>
              <a:ea typeface="SimSun" panose="02010600030101010101" pitchFamily="2" charset="-122"/>
              <a:cs typeface="Calibri" panose="020F0502020204030204" pitchFamily="34" charset="0"/>
            </a:endParaRPr>
          </a:p>
          <a:p>
            <a:endPar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050" dirty="0">
              <a:solidFill>
                <a:schemeClr val="tx1">
                  <a:lumMod val="60000"/>
                  <a:lumOff val="40000"/>
                </a:schemeClr>
              </a:solidFill>
              <a:latin typeface="Calibri" panose="020F0502020204030204" pitchFamily="34" charset="0"/>
              <a:ea typeface="SimSun" panose="02010600030101010101" pitchFamily="2" charset="-122"/>
              <a:cs typeface="Calibri" panose="020F0502020204030204" pitchFamily="34" charset="0"/>
            </a:endParaRPr>
          </a:p>
          <a:p>
            <a:r>
              <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--Here previous values are null since record has been inserted for the first time and no values have been updated yet</a:t>
            </a:r>
          </a:p>
          <a:p>
            <a:endPar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050" u="sng"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endPar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p:txBody>
      </p:sp>
      <p:pic>
        <p:nvPicPr>
          <p:cNvPr id="7" name="Picture 6">
            <a:extLst>
              <a:ext uri="{FF2B5EF4-FFF2-40B4-BE49-F238E27FC236}">
                <a16:creationId xmlns:a16="http://schemas.microsoft.com/office/drawing/2014/main" id="{B5BFE8C4-EBE5-C2F2-9014-E849E52A05A2}"/>
              </a:ext>
            </a:extLst>
          </p:cNvPr>
          <p:cNvPicPr>
            <a:picLocks noChangeAspect="1"/>
          </p:cNvPicPr>
          <p:nvPr/>
        </p:nvPicPr>
        <p:blipFill rotWithShape="1">
          <a:blip r:embed="rId2"/>
          <a:srcRect l="17735" t="68587" r="42103" b="22666"/>
          <a:stretch/>
        </p:blipFill>
        <p:spPr>
          <a:xfrm>
            <a:off x="432436" y="2645772"/>
            <a:ext cx="4139564" cy="507206"/>
          </a:xfrm>
          <a:prstGeom prst="rect">
            <a:avLst/>
          </a:prstGeom>
          <a:noFill/>
          <a:ln>
            <a:noFill/>
          </a:ln>
        </p:spPr>
      </p:pic>
      <p:pic>
        <p:nvPicPr>
          <p:cNvPr id="8" name="Picture 7">
            <a:extLst>
              <a:ext uri="{FF2B5EF4-FFF2-40B4-BE49-F238E27FC236}">
                <a16:creationId xmlns:a16="http://schemas.microsoft.com/office/drawing/2014/main" id="{2D3D7807-ED03-AC4A-59CA-76C56BA8612F}"/>
              </a:ext>
            </a:extLst>
          </p:cNvPr>
          <p:cNvPicPr>
            <a:picLocks noChangeAspect="1"/>
          </p:cNvPicPr>
          <p:nvPr/>
        </p:nvPicPr>
        <p:blipFill>
          <a:blip r:embed="rId3"/>
          <a:srcRect l="14866" t="62645" r="24596" b="20596"/>
          <a:stretch>
            <a:fillRect/>
          </a:stretch>
        </p:blipFill>
        <p:spPr>
          <a:xfrm>
            <a:off x="382430" y="3623496"/>
            <a:ext cx="4556313" cy="709651"/>
          </a:xfrm>
          <a:prstGeom prst="rect">
            <a:avLst/>
          </a:prstGeom>
          <a:noFill/>
          <a:ln>
            <a:noFill/>
          </a:ln>
        </p:spPr>
      </p:pic>
      <p:pic>
        <p:nvPicPr>
          <p:cNvPr id="9" name="Picture 8">
            <a:extLst>
              <a:ext uri="{FF2B5EF4-FFF2-40B4-BE49-F238E27FC236}">
                <a16:creationId xmlns:a16="http://schemas.microsoft.com/office/drawing/2014/main" id="{11FBD384-ACFF-264F-4BE1-9A2247360F08}"/>
              </a:ext>
            </a:extLst>
          </p:cNvPr>
          <p:cNvPicPr>
            <a:picLocks noChangeAspect="1"/>
          </p:cNvPicPr>
          <p:nvPr/>
        </p:nvPicPr>
        <p:blipFill rotWithShape="1">
          <a:blip r:embed="rId4"/>
          <a:srcRect l="17949" t="69782" r="50121" b="20693"/>
          <a:stretch/>
        </p:blipFill>
        <p:spPr>
          <a:xfrm>
            <a:off x="4938743" y="2318147"/>
            <a:ext cx="3021806" cy="507206"/>
          </a:xfrm>
          <a:prstGeom prst="rect">
            <a:avLst/>
          </a:prstGeom>
          <a:noFill/>
          <a:ln>
            <a:noFill/>
          </a:ln>
        </p:spPr>
      </p:pic>
      <p:pic>
        <p:nvPicPr>
          <p:cNvPr id="10" name="Picture 9">
            <a:extLst>
              <a:ext uri="{FF2B5EF4-FFF2-40B4-BE49-F238E27FC236}">
                <a16:creationId xmlns:a16="http://schemas.microsoft.com/office/drawing/2014/main" id="{06BD6DA3-0C8A-F520-48EE-A88C4A11AE42}"/>
              </a:ext>
            </a:extLst>
          </p:cNvPr>
          <p:cNvPicPr>
            <a:picLocks noChangeAspect="1"/>
          </p:cNvPicPr>
          <p:nvPr/>
        </p:nvPicPr>
        <p:blipFill rotWithShape="1">
          <a:blip r:embed="rId5"/>
          <a:srcRect l="17947" t="69079" r="26750" b="22784"/>
          <a:stretch/>
        </p:blipFill>
        <p:spPr>
          <a:xfrm>
            <a:off x="4951565" y="3482790"/>
            <a:ext cx="4124569" cy="607799"/>
          </a:xfrm>
          <a:prstGeom prst="rect">
            <a:avLst/>
          </a:prstGeom>
          <a:noFill/>
          <a:ln>
            <a:noFill/>
          </a:ln>
        </p:spPr>
      </p:pic>
    </p:spTree>
    <p:extLst>
      <p:ext uri="{BB962C8B-B14F-4D97-AF65-F5344CB8AC3E}">
        <p14:creationId xmlns:p14="http://schemas.microsoft.com/office/powerpoint/2010/main" val="552412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D2A18-EF5C-40E3-B7BA-AAA739EE34E8}"/>
              </a:ext>
            </a:extLst>
          </p:cNvPr>
          <p:cNvSpPr>
            <a:spLocks noGrp="1"/>
          </p:cNvSpPr>
          <p:nvPr>
            <p:ph type="title"/>
          </p:nvPr>
        </p:nvSpPr>
        <p:spPr>
          <a:xfrm>
            <a:off x="311700" y="124250"/>
            <a:ext cx="8520600" cy="607800"/>
          </a:xfrm>
        </p:spPr>
        <p:txBody>
          <a:bodyPr>
            <a:normAutofit fontScale="90000"/>
          </a:bodyPr>
          <a:lstStyle/>
          <a:p>
            <a:r>
              <a:rPr lang="en-IN" dirty="0"/>
              <a:t>Maintaining SCD3</a:t>
            </a:r>
          </a:p>
        </p:txBody>
      </p:sp>
      <p:sp>
        <p:nvSpPr>
          <p:cNvPr id="6" name="TextBox 5">
            <a:extLst>
              <a:ext uri="{FF2B5EF4-FFF2-40B4-BE49-F238E27FC236}">
                <a16:creationId xmlns:a16="http://schemas.microsoft.com/office/drawing/2014/main" id="{8721260C-CB86-C69F-B468-5DEAF49CD9E5}"/>
              </a:ext>
            </a:extLst>
          </p:cNvPr>
          <p:cNvSpPr txBox="1"/>
          <p:nvPr/>
        </p:nvSpPr>
        <p:spPr>
          <a:xfrm>
            <a:off x="311700" y="639322"/>
            <a:ext cx="4572000" cy="4470455"/>
          </a:xfrm>
          <a:prstGeom prst="rect">
            <a:avLst/>
          </a:prstGeom>
          <a:noFill/>
        </p:spPr>
        <p:txBody>
          <a:bodyPr wrap="square">
            <a:spAutoFit/>
          </a:bodyPr>
          <a:lstStyle/>
          <a:p>
            <a:pPr marL="0" marR="0">
              <a:spcBef>
                <a:spcPts val="0"/>
              </a:spcBef>
              <a:spcAft>
                <a:spcPts val="0"/>
              </a:spcAft>
            </a:pPr>
            <a:r>
              <a:rPr lang="en-US" sz="1100" b="1" dirty="0">
                <a:effectLst/>
                <a:latin typeface="Calibri" panose="020F0502020204030204" pitchFamily="34" charset="0"/>
                <a:ea typeface="SimSun" panose="02010600030101010101" pitchFamily="2" charset="-122"/>
                <a:cs typeface="Calibri" panose="020F0502020204030204" pitchFamily="34" charset="0"/>
              </a:rPr>
              <a:t>Testing the function</a:t>
            </a:r>
            <a:endParaRPr lang="en-US" sz="1100" dirty="0">
              <a:effectLst/>
              <a:latin typeface="Calibri" panose="020F0502020204030204" pitchFamily="34" charset="0"/>
              <a:ea typeface="SimSun" panose="02010600030101010101" pitchFamily="2" charset="-122"/>
              <a:cs typeface="Calibri" panose="020F0502020204030204" pitchFamily="34" charset="0"/>
            </a:endParaRPr>
          </a:p>
          <a:p>
            <a:pPr lvl="1"/>
            <a:r>
              <a:rPr lang="en-US" sz="1100" u="sng" dirty="0">
                <a:effectLst/>
                <a:latin typeface="Calibri" panose="020F0502020204030204" pitchFamily="34" charset="0"/>
                <a:ea typeface="SimSun" panose="02010600030101010101" pitchFamily="2" charset="-122"/>
                <a:cs typeface="Calibri" panose="020F0502020204030204" pitchFamily="34" charset="0"/>
              </a:rPr>
              <a:t>Case 3:Record exists but no updates have occurred in its attribute values</a:t>
            </a:r>
            <a:endParaRPr lang="en-US" sz="1050" dirty="0">
              <a:effectLst/>
              <a:latin typeface="Calibri" panose="020F0502020204030204" pitchFamily="34" charset="0"/>
              <a:ea typeface="SimSun" panose="02010600030101010101" pitchFamily="2" charset="-122"/>
              <a:cs typeface="Calibri" panose="020F0502020204030204" pitchFamily="34" charset="0"/>
            </a:endParaRPr>
          </a:p>
          <a:p>
            <a:pPr lvl="3"/>
            <a:r>
              <a:rPr lang="en-US" sz="1050" dirty="0">
                <a:effectLst/>
                <a:latin typeface="Calibri" panose="020F0502020204030204" pitchFamily="34" charset="0"/>
                <a:ea typeface="SimSun" panose="02010600030101010101" pitchFamily="2" charset="-122"/>
                <a:cs typeface="Calibri" panose="020F0502020204030204" pitchFamily="34" charset="0"/>
              </a:rPr>
              <a:t>DO </a:t>
            </a:r>
          </a:p>
          <a:p>
            <a:pPr lvl="3"/>
            <a:r>
              <a:rPr lang="en-US" sz="1050" dirty="0">
                <a:effectLst/>
                <a:latin typeface="Calibri" panose="020F0502020204030204" pitchFamily="34" charset="0"/>
                <a:ea typeface="SimSun" panose="02010600030101010101" pitchFamily="2" charset="-122"/>
                <a:cs typeface="Calibri" panose="020F0502020204030204" pitchFamily="34" charset="0"/>
              </a:rPr>
              <a:t> $$</a:t>
            </a:r>
          </a:p>
          <a:p>
            <a:pPr lvl="3"/>
            <a:r>
              <a:rPr lang="en-US" sz="1050" dirty="0">
                <a:effectLst/>
                <a:latin typeface="Calibri" panose="020F0502020204030204" pitchFamily="34" charset="0"/>
                <a:ea typeface="SimSun" panose="02010600030101010101" pitchFamily="2" charset="-122"/>
                <a:cs typeface="Calibri" panose="020F0502020204030204" pitchFamily="34" charset="0"/>
              </a:rPr>
              <a:t>  BEGIN</a:t>
            </a:r>
          </a:p>
          <a:p>
            <a:pPr lvl="3"/>
            <a:r>
              <a:rPr lang="en-US" sz="1050" dirty="0">
                <a:effectLst/>
                <a:latin typeface="Calibri" panose="020F0502020204030204" pitchFamily="34" charset="0"/>
                <a:ea typeface="SimSun" panose="02010600030101010101" pitchFamily="2" charset="-122"/>
                <a:cs typeface="Calibri" panose="020F0502020204030204" pitchFamily="34" charset="0"/>
              </a:rPr>
              <a:t>  EXECUTE scd3_customer('12345abcd',01156,'Allston','MA’);</a:t>
            </a:r>
          </a:p>
          <a:p>
            <a:pPr lvl="3"/>
            <a:r>
              <a:rPr lang="en-US" sz="1050" dirty="0">
                <a:effectLst/>
                <a:latin typeface="Calibri" panose="020F0502020204030204" pitchFamily="34" charset="0"/>
                <a:ea typeface="SimSun" panose="02010600030101010101" pitchFamily="2" charset="-122"/>
                <a:cs typeface="Calibri" panose="020F0502020204030204" pitchFamily="34" charset="0"/>
              </a:rPr>
              <a:t>  END;</a:t>
            </a:r>
          </a:p>
          <a:p>
            <a:pPr lvl="3"/>
            <a:r>
              <a:rPr lang="en-US" sz="1050" dirty="0">
                <a:effectLst/>
                <a:latin typeface="Calibri" panose="020F0502020204030204" pitchFamily="34" charset="0"/>
                <a:ea typeface="SimSun" panose="02010600030101010101" pitchFamily="2" charset="-122"/>
                <a:cs typeface="Calibri" panose="020F0502020204030204" pitchFamily="34" charset="0"/>
              </a:rPr>
              <a:t> $$</a:t>
            </a:r>
          </a:p>
          <a:p>
            <a:pPr lvl="2"/>
            <a:r>
              <a:rPr lang="en-US" sz="1050" dirty="0">
                <a:effectLst/>
                <a:latin typeface="Calibri" panose="020F0502020204030204" pitchFamily="34" charset="0"/>
                <a:ea typeface="SimSun" panose="02010600030101010101" pitchFamily="2" charset="-122"/>
                <a:cs typeface="Calibri" panose="020F0502020204030204" pitchFamily="34" charset="0"/>
              </a:rPr>
              <a:t> </a:t>
            </a:r>
          </a:p>
          <a:p>
            <a:r>
              <a:rPr lang="en-US" sz="105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Select * from </a:t>
            </a:r>
            <a:r>
              <a:rPr lang="en-US" sz="105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Customer_staging</a:t>
            </a:r>
            <a:r>
              <a:rPr lang="en-US" sz="105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where </a:t>
            </a:r>
            <a:r>
              <a:rPr lang="en-US" sz="105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customer_id</a:t>
            </a:r>
            <a:r>
              <a:rPr lang="en-US" sz="105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=’12345abcd’;</a:t>
            </a:r>
          </a:p>
          <a:p>
            <a:r>
              <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--staging table now has 3 records associated with customer id ‘12345abcd’</a:t>
            </a:r>
          </a:p>
          <a:p>
            <a:endPar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050" dirty="0">
              <a:solidFill>
                <a:schemeClr val="tx1">
                  <a:lumMod val="60000"/>
                  <a:lumOff val="40000"/>
                </a:schemeClr>
              </a:solidFill>
              <a:latin typeface="Calibri" panose="020F0502020204030204" pitchFamily="34" charset="0"/>
              <a:ea typeface="SimSun" panose="02010600030101010101" pitchFamily="2" charset="-122"/>
              <a:cs typeface="Calibri" panose="020F0502020204030204" pitchFamily="34" charset="0"/>
            </a:endParaRPr>
          </a:p>
          <a:p>
            <a:endParaRPr lang="en-US" sz="1050" dirty="0">
              <a:effectLst/>
              <a:latin typeface="Calibri" panose="020F0502020204030204" pitchFamily="34" charset="0"/>
              <a:ea typeface="SimSun" panose="02010600030101010101" pitchFamily="2" charset="-122"/>
              <a:cs typeface="Calibri" panose="020F0502020204030204" pitchFamily="34" charset="0"/>
            </a:endParaRPr>
          </a:p>
          <a:p>
            <a:endParaRPr lang="en-US" sz="1050" dirty="0">
              <a:effectLst/>
              <a:latin typeface="Calibri" panose="020F0502020204030204" pitchFamily="34" charset="0"/>
              <a:ea typeface="SimSun" panose="02010600030101010101" pitchFamily="2" charset="-122"/>
              <a:cs typeface="Calibri" panose="020F0502020204030204" pitchFamily="34" charset="0"/>
            </a:endParaRPr>
          </a:p>
          <a:p>
            <a:endParaRPr lang="en-US" sz="105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05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endParaRPr>
          </a:p>
          <a:p>
            <a:r>
              <a:rPr lang="en-US" sz="105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Select * from </a:t>
            </a:r>
            <a:r>
              <a:rPr lang="en-US" sz="105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customer_dim</a:t>
            </a:r>
            <a:r>
              <a:rPr lang="en-US" sz="105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where </a:t>
            </a:r>
            <a:r>
              <a:rPr lang="en-US" sz="105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customer_id</a:t>
            </a:r>
            <a:r>
              <a:rPr lang="en-US" sz="105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=’12345abcd’;</a:t>
            </a:r>
          </a:p>
          <a:p>
            <a:r>
              <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--dimension table remains unchanged</a:t>
            </a:r>
          </a:p>
          <a:p>
            <a:endParaRPr lang="en-US" sz="1050" dirty="0">
              <a:solidFill>
                <a:schemeClr val="tx1">
                  <a:lumMod val="60000"/>
                  <a:lumOff val="40000"/>
                </a:schemeClr>
              </a:solidFill>
              <a:latin typeface="Calibri" panose="020F0502020204030204" pitchFamily="34" charset="0"/>
              <a:ea typeface="SimSun" panose="02010600030101010101" pitchFamily="2" charset="-122"/>
              <a:cs typeface="Calibri" panose="020F0502020204030204" pitchFamily="34" charset="0"/>
            </a:endParaRPr>
          </a:p>
          <a:p>
            <a:endPar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050" dirty="0">
              <a:solidFill>
                <a:schemeClr val="tx1">
                  <a:lumMod val="60000"/>
                  <a:lumOff val="40000"/>
                </a:schemeClr>
              </a:solidFill>
              <a:latin typeface="Calibri" panose="020F0502020204030204" pitchFamily="34" charset="0"/>
              <a:ea typeface="SimSun" panose="02010600030101010101" pitchFamily="2" charset="-122"/>
              <a:cs typeface="Calibri" panose="020F0502020204030204" pitchFamily="34" charset="0"/>
            </a:endParaRPr>
          </a:p>
          <a:p>
            <a:endPar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050" dirty="0">
              <a:solidFill>
                <a:schemeClr val="tx1">
                  <a:lumMod val="60000"/>
                  <a:lumOff val="40000"/>
                </a:schemeClr>
              </a:solidFill>
              <a:latin typeface="Calibri" panose="020F0502020204030204" pitchFamily="34" charset="0"/>
              <a:ea typeface="SimSun" panose="02010600030101010101" pitchFamily="2" charset="-122"/>
              <a:cs typeface="Calibri" panose="020F0502020204030204" pitchFamily="34" charset="0"/>
            </a:endParaRPr>
          </a:p>
          <a:p>
            <a:endPar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050" u="sng"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endPar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p:txBody>
      </p:sp>
      <p:pic>
        <p:nvPicPr>
          <p:cNvPr id="4" name="Picture 3">
            <a:extLst>
              <a:ext uri="{FF2B5EF4-FFF2-40B4-BE49-F238E27FC236}">
                <a16:creationId xmlns:a16="http://schemas.microsoft.com/office/drawing/2014/main" id="{9B1A8FD3-0318-3B08-2CDE-2A0DECFFE876}"/>
              </a:ext>
            </a:extLst>
          </p:cNvPr>
          <p:cNvPicPr>
            <a:picLocks noChangeAspect="1"/>
          </p:cNvPicPr>
          <p:nvPr/>
        </p:nvPicPr>
        <p:blipFill rotWithShape="1">
          <a:blip r:embed="rId2"/>
          <a:srcRect l="14773" t="69282" r="49952" b="17759"/>
          <a:stretch/>
        </p:blipFill>
        <p:spPr>
          <a:xfrm>
            <a:off x="382430" y="2523701"/>
            <a:ext cx="3837576" cy="792956"/>
          </a:xfrm>
          <a:prstGeom prst="rect">
            <a:avLst/>
          </a:prstGeom>
          <a:noFill/>
          <a:ln>
            <a:noFill/>
          </a:ln>
        </p:spPr>
      </p:pic>
      <p:pic>
        <p:nvPicPr>
          <p:cNvPr id="12" name="Picture 11">
            <a:extLst>
              <a:ext uri="{FF2B5EF4-FFF2-40B4-BE49-F238E27FC236}">
                <a16:creationId xmlns:a16="http://schemas.microsoft.com/office/drawing/2014/main" id="{0049B027-466E-8D0A-1FBB-E0F337CC8E87}"/>
              </a:ext>
            </a:extLst>
          </p:cNvPr>
          <p:cNvPicPr>
            <a:picLocks noChangeAspect="1"/>
          </p:cNvPicPr>
          <p:nvPr/>
        </p:nvPicPr>
        <p:blipFill rotWithShape="1">
          <a:blip r:embed="rId3"/>
          <a:srcRect l="17947" t="69079" r="26750" b="22784"/>
          <a:stretch/>
        </p:blipFill>
        <p:spPr>
          <a:xfrm>
            <a:off x="382430" y="3786689"/>
            <a:ext cx="4868933" cy="717489"/>
          </a:xfrm>
          <a:prstGeom prst="rect">
            <a:avLst/>
          </a:prstGeom>
          <a:noFill/>
          <a:ln>
            <a:noFill/>
          </a:ln>
        </p:spPr>
      </p:pic>
      <p:sp>
        <p:nvSpPr>
          <p:cNvPr id="14" name="Text Placeholder 13">
            <a:extLst>
              <a:ext uri="{FF2B5EF4-FFF2-40B4-BE49-F238E27FC236}">
                <a16:creationId xmlns:a16="http://schemas.microsoft.com/office/drawing/2014/main" id="{D5E0ABC3-21D7-C572-9C0A-A62951D2F75F}"/>
              </a:ext>
            </a:extLst>
          </p:cNvPr>
          <p:cNvSpPr>
            <a:spLocks noGrp="1"/>
          </p:cNvSpPr>
          <p:nvPr>
            <p:ph type="body" idx="1"/>
          </p:nvPr>
        </p:nvSpPr>
        <p:spPr>
          <a:xfrm>
            <a:off x="311700" y="1229875"/>
            <a:ext cx="8520600" cy="3339000"/>
          </a:xfrm>
        </p:spPr>
        <p:txBody>
          <a:bodyPr/>
          <a:lstStyle/>
          <a:p>
            <a:endParaRPr lang="en-IN" dirty="0"/>
          </a:p>
        </p:txBody>
      </p:sp>
    </p:spTree>
    <p:extLst>
      <p:ext uri="{BB962C8B-B14F-4D97-AF65-F5344CB8AC3E}">
        <p14:creationId xmlns:p14="http://schemas.microsoft.com/office/powerpoint/2010/main" val="2279666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8C0AB-052B-3FA6-1AA8-3345868647F9}"/>
              </a:ext>
            </a:extLst>
          </p:cNvPr>
          <p:cNvSpPr>
            <a:spLocks noGrp="1"/>
          </p:cNvSpPr>
          <p:nvPr>
            <p:ph type="title"/>
          </p:nvPr>
        </p:nvSpPr>
        <p:spPr>
          <a:xfrm>
            <a:off x="311700" y="0"/>
            <a:ext cx="8520600" cy="607800"/>
          </a:xfrm>
        </p:spPr>
        <p:txBody>
          <a:bodyPr>
            <a:normAutofit fontScale="90000"/>
          </a:bodyPr>
          <a:lstStyle/>
          <a:p>
            <a:r>
              <a:rPr lang="en-IN" dirty="0"/>
              <a:t>SCD2: Product dimension</a:t>
            </a:r>
          </a:p>
        </p:txBody>
      </p:sp>
      <p:sp>
        <p:nvSpPr>
          <p:cNvPr id="3" name="Text Placeholder 2">
            <a:extLst>
              <a:ext uri="{FF2B5EF4-FFF2-40B4-BE49-F238E27FC236}">
                <a16:creationId xmlns:a16="http://schemas.microsoft.com/office/drawing/2014/main" id="{F9037E40-00CF-95A7-2661-D70A59007FA1}"/>
              </a:ext>
            </a:extLst>
          </p:cNvPr>
          <p:cNvSpPr>
            <a:spLocks noGrp="1"/>
          </p:cNvSpPr>
          <p:nvPr>
            <p:ph type="body" idx="1"/>
          </p:nvPr>
        </p:nvSpPr>
        <p:spPr>
          <a:xfrm>
            <a:off x="242888" y="535781"/>
            <a:ext cx="8589412" cy="4607719"/>
          </a:xfrm>
        </p:spPr>
        <p:txBody>
          <a:bodyPr>
            <a:normAutofit fontScale="62500" lnSpcReduction="20000"/>
          </a:bodyPr>
          <a:lstStyle/>
          <a:p>
            <a:pPr algn="just">
              <a:buFont typeface="Wingdings" panose="05000000000000000000" pitchFamily="2" charset="2"/>
              <a:buChar char="Ø"/>
            </a:pPr>
            <a:r>
              <a:rPr lang="en-US" sz="1900" b="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Attributes of the product such as height, weight and other dimensions frequently change. Whenever a change occurs, a new record is added to the dimension table and effective, expire timestamps and current flag values are modified accordingly</a:t>
            </a:r>
          </a:p>
          <a:p>
            <a:pPr algn="just">
              <a:buFont typeface="Wingdings" panose="05000000000000000000" pitchFamily="2" charset="2"/>
              <a:buChar char="Ø"/>
            </a:pPr>
            <a:r>
              <a:rPr lang="en-IN" sz="1900" dirty="0">
                <a:solidFill>
                  <a:schemeClr val="bg2">
                    <a:lumMod val="75000"/>
                  </a:schemeClr>
                </a:solidFill>
                <a:latin typeface="Calibri" panose="020F0502020204030204" pitchFamily="34" charset="0"/>
                <a:cs typeface="Calibri" panose="020F0502020204030204" pitchFamily="34" charset="0"/>
              </a:rPr>
              <a:t>Steps:  </a:t>
            </a:r>
            <a:r>
              <a:rPr lang="en-US" sz="1900" dirty="0">
                <a:solidFill>
                  <a:schemeClr val="bg2">
                    <a:lumMod val="75000"/>
                  </a:schemeClr>
                </a:solidFill>
                <a:latin typeface="Calibri" panose="020F0502020204030204" pitchFamily="34" charset="0"/>
                <a:cs typeface="Calibri" panose="020F0502020204030204" pitchFamily="34" charset="0"/>
              </a:rPr>
              <a:t>a. Creating staging table (without PK)</a:t>
            </a:r>
          </a:p>
          <a:p>
            <a:pPr marL="0" indent="0" algn="just">
              <a:buNone/>
            </a:pPr>
            <a:r>
              <a:rPr lang="en-IN" sz="1900" dirty="0">
                <a:solidFill>
                  <a:srgbClr val="2E75B5"/>
                </a:solidFill>
                <a:latin typeface="Calibri" panose="020F0502020204030204" pitchFamily="34" charset="0"/>
                <a:ea typeface="SimSun" panose="02010600030101010101" pitchFamily="2" charset="-122"/>
                <a:cs typeface="Calibri" panose="020F0502020204030204" pitchFamily="34" charset="0"/>
              </a:rPr>
              <a:t>   </a:t>
            </a:r>
            <a:r>
              <a:rPr lang="en-IN" sz="19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b.</a:t>
            </a:r>
            <a:r>
              <a:rPr lang="en-US" sz="19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 Since </a:t>
            </a:r>
            <a:r>
              <a:rPr lang="en-US" sz="1900" dirty="0" err="1">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product_dim</a:t>
            </a:r>
            <a:r>
              <a:rPr lang="en-US" sz="19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 is scd2 and multiple records with same id can exist, I am adding a synthetic PK </a:t>
            </a:r>
            <a:r>
              <a:rPr lang="en-US" sz="1900" dirty="0" err="1">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product_dim_id</a:t>
            </a:r>
            <a:endParaRPr lang="en-US" sz="19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endParaRPr>
          </a:p>
          <a:p>
            <a:pPr marL="457200" lvl="1" indent="0" algn="just">
              <a:buNone/>
            </a:pPr>
            <a:r>
              <a:rPr lang="en-US" sz="18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Create table Product_dim2 as select * from </a:t>
            </a:r>
            <a:r>
              <a:rPr lang="en-US" sz="1800" dirty="0" err="1">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product_dim</a:t>
            </a:r>
            <a:r>
              <a:rPr lang="en-US" sz="18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a:t>
            </a:r>
          </a:p>
          <a:p>
            <a:pPr marL="457200" lvl="1" indent="0" algn="just">
              <a:buNone/>
            </a:pPr>
            <a:r>
              <a:rPr lang="en-US" sz="18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Alter table product_dim2 add column </a:t>
            </a:r>
            <a:r>
              <a:rPr lang="en-US" sz="1800" dirty="0" err="1">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product_dim_id</a:t>
            </a:r>
            <a:r>
              <a:rPr lang="en-US" sz="18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 varchar(50);</a:t>
            </a:r>
          </a:p>
          <a:p>
            <a:pPr marL="457200" lvl="1" indent="0" algn="just">
              <a:buNone/>
            </a:pPr>
            <a:r>
              <a:rPr lang="en-US" sz="18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CREATE SEQUENCE product_dim_id_seq2b AS INT INCREMENT BY 1 START WITH 1;</a:t>
            </a:r>
          </a:p>
          <a:p>
            <a:pPr marL="457200" lvl="1" indent="0" algn="just">
              <a:buNone/>
            </a:pPr>
            <a:r>
              <a:rPr lang="en-US" sz="18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ALTER TABLE product_dim2 ALTER COLUMN </a:t>
            </a:r>
            <a:r>
              <a:rPr lang="en-US" sz="1800" dirty="0" err="1">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product_dim_id</a:t>
            </a:r>
            <a:r>
              <a:rPr lang="en-US" sz="18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 SET DEFAULT </a:t>
            </a:r>
            <a:r>
              <a:rPr lang="en-US" sz="1800" dirty="0" err="1">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nextval</a:t>
            </a:r>
            <a:r>
              <a:rPr lang="en-US" sz="18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('product_dim_id_seq2b');</a:t>
            </a:r>
          </a:p>
          <a:p>
            <a:pPr marL="457200" lvl="1" indent="0" algn="just">
              <a:buNone/>
            </a:pPr>
            <a:r>
              <a:rPr lang="en-US" sz="18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UPDATE product_dim2 SET </a:t>
            </a:r>
            <a:r>
              <a:rPr lang="en-US" sz="1800" dirty="0" err="1">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product_dim_id</a:t>
            </a:r>
            <a:r>
              <a:rPr lang="en-US" sz="18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 = </a:t>
            </a:r>
            <a:r>
              <a:rPr lang="en-US" sz="1800" dirty="0" err="1">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nextval</a:t>
            </a:r>
            <a:r>
              <a:rPr lang="en-US" sz="18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('product_dim_id_seq2b’);</a:t>
            </a:r>
          </a:p>
          <a:p>
            <a:pPr marL="457200" lvl="1" indent="0" algn="just">
              <a:buNone/>
            </a:pPr>
            <a:r>
              <a:rPr lang="en-US" sz="18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Alter table product_dim2 add primary key (</a:t>
            </a:r>
            <a:r>
              <a:rPr lang="en-US" sz="1800" dirty="0" err="1">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product_dim_id</a:t>
            </a:r>
            <a:r>
              <a:rPr lang="en-US" sz="18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  </a:t>
            </a:r>
            <a:r>
              <a:rPr lang="en-US" sz="1800" dirty="0">
                <a:solidFill>
                  <a:schemeClr val="tx1">
                    <a:lumMod val="60000"/>
                    <a:lumOff val="40000"/>
                  </a:schemeClr>
                </a:solidFill>
                <a:latin typeface="Calibri" panose="020F0502020204030204" pitchFamily="34" charset="0"/>
                <a:ea typeface="SimSun" panose="02010600030101010101" pitchFamily="2" charset="-122"/>
                <a:cs typeface="Calibri" panose="020F0502020204030204" pitchFamily="34" charset="0"/>
              </a:rPr>
              <a:t>--adding PK constraint</a:t>
            </a:r>
          </a:p>
          <a:p>
            <a:pPr marL="457200" lvl="1" indent="0" algn="just">
              <a:buNone/>
            </a:pPr>
            <a:endParaRPr lang="en-US" sz="1900" dirty="0">
              <a:solidFill>
                <a:schemeClr val="tx1">
                  <a:lumMod val="60000"/>
                  <a:lumOff val="40000"/>
                </a:schemeClr>
              </a:solidFill>
              <a:latin typeface="Calibri" panose="020F0502020204030204" pitchFamily="34" charset="0"/>
              <a:ea typeface="SimSun" panose="02010600030101010101" pitchFamily="2" charset="-122"/>
              <a:cs typeface="Calibri" panose="020F0502020204030204" pitchFamily="34" charset="0"/>
            </a:endParaRPr>
          </a:p>
          <a:p>
            <a:pPr marL="0" indent="0" algn="just">
              <a:buNone/>
            </a:pPr>
            <a:r>
              <a:rPr lang="en-IN" sz="19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 </a:t>
            </a:r>
            <a:r>
              <a:rPr lang="en-IN" sz="1900" dirty="0">
                <a:latin typeface="Calibri" panose="020F0502020204030204" pitchFamily="34" charset="0"/>
                <a:ea typeface="SimSun" panose="02010600030101010101" pitchFamily="2" charset="-122"/>
                <a:cs typeface="Calibri" panose="020F0502020204030204" pitchFamily="34" charset="0"/>
              </a:rPr>
              <a:t>c. </a:t>
            </a:r>
            <a:r>
              <a:rPr lang="en-US" sz="1900" dirty="0">
                <a:latin typeface="Calibri" panose="020F0502020204030204" pitchFamily="34" charset="0"/>
                <a:ea typeface="SimSun" panose="02010600030101010101" pitchFamily="2" charset="-122"/>
                <a:cs typeface="Calibri" panose="020F0502020204030204" pitchFamily="34" charset="0"/>
              </a:rPr>
              <a:t>Adding 3 new attributes: current flag, effective timestamp and expire timestamp to maintain scd2</a:t>
            </a:r>
          </a:p>
          <a:p>
            <a:pPr marL="457200" lvl="1" indent="0" algn="just">
              <a:buNone/>
            </a:pPr>
            <a:r>
              <a:rPr lang="en-US" sz="1800" dirty="0">
                <a:solidFill>
                  <a:schemeClr val="bg2">
                    <a:lumMod val="75000"/>
                  </a:schemeClr>
                </a:solidFill>
                <a:latin typeface="Calibri" panose="020F0502020204030204" pitchFamily="34" charset="0"/>
                <a:cs typeface="Calibri" panose="020F0502020204030204" pitchFamily="34" charset="0"/>
              </a:rPr>
              <a:t>Alter table product_dim2 add column </a:t>
            </a:r>
            <a:r>
              <a:rPr lang="en-US" sz="1800" dirty="0" err="1">
                <a:solidFill>
                  <a:schemeClr val="bg2">
                    <a:lumMod val="75000"/>
                  </a:schemeClr>
                </a:solidFill>
                <a:latin typeface="Calibri" panose="020F0502020204030204" pitchFamily="34" charset="0"/>
                <a:cs typeface="Calibri" panose="020F0502020204030204" pitchFamily="34" charset="0"/>
              </a:rPr>
              <a:t>current_flag</a:t>
            </a:r>
            <a:r>
              <a:rPr lang="en-US" sz="1800" dirty="0">
                <a:solidFill>
                  <a:schemeClr val="bg2">
                    <a:lumMod val="75000"/>
                  </a:schemeClr>
                </a:solidFill>
                <a:latin typeface="Calibri" panose="020F0502020204030204" pitchFamily="34" charset="0"/>
                <a:cs typeface="Calibri" panose="020F0502020204030204" pitchFamily="34" charset="0"/>
              </a:rPr>
              <a:t> </a:t>
            </a:r>
            <a:r>
              <a:rPr lang="en-US" sz="1800" dirty="0" err="1">
                <a:solidFill>
                  <a:schemeClr val="bg2">
                    <a:lumMod val="75000"/>
                  </a:schemeClr>
                </a:solidFill>
                <a:latin typeface="Calibri" panose="020F0502020204030204" pitchFamily="34" charset="0"/>
                <a:cs typeface="Calibri" panose="020F0502020204030204" pitchFamily="34" charset="0"/>
              </a:rPr>
              <a:t>boolean</a:t>
            </a:r>
            <a:r>
              <a:rPr lang="en-US" sz="1800" dirty="0">
                <a:solidFill>
                  <a:schemeClr val="bg2">
                    <a:lumMod val="75000"/>
                  </a:schemeClr>
                </a:solidFill>
                <a:latin typeface="Calibri" panose="020F0502020204030204" pitchFamily="34" charset="0"/>
                <a:cs typeface="Calibri" panose="020F0502020204030204" pitchFamily="34" charset="0"/>
              </a:rPr>
              <a:t>;</a:t>
            </a:r>
          </a:p>
          <a:p>
            <a:pPr marL="457200" lvl="1" indent="0" algn="just">
              <a:buNone/>
            </a:pPr>
            <a:r>
              <a:rPr lang="en-US" sz="1800" dirty="0">
                <a:solidFill>
                  <a:schemeClr val="bg2">
                    <a:lumMod val="75000"/>
                  </a:schemeClr>
                </a:solidFill>
                <a:latin typeface="Calibri" panose="020F0502020204030204" pitchFamily="34" charset="0"/>
                <a:cs typeface="Calibri" panose="020F0502020204030204" pitchFamily="34" charset="0"/>
              </a:rPr>
              <a:t>Alter table product_dim2 add column </a:t>
            </a:r>
            <a:r>
              <a:rPr lang="en-US" sz="1800" dirty="0" err="1">
                <a:solidFill>
                  <a:schemeClr val="bg2">
                    <a:lumMod val="75000"/>
                  </a:schemeClr>
                </a:solidFill>
                <a:latin typeface="Calibri" panose="020F0502020204030204" pitchFamily="34" charset="0"/>
                <a:cs typeface="Calibri" panose="020F0502020204030204" pitchFamily="34" charset="0"/>
              </a:rPr>
              <a:t>effective_timestamp</a:t>
            </a:r>
            <a:r>
              <a:rPr lang="en-US" sz="1800" dirty="0">
                <a:solidFill>
                  <a:schemeClr val="bg2">
                    <a:lumMod val="75000"/>
                  </a:schemeClr>
                </a:solidFill>
                <a:latin typeface="Calibri" panose="020F0502020204030204" pitchFamily="34" charset="0"/>
                <a:cs typeface="Calibri" panose="020F0502020204030204" pitchFamily="34" charset="0"/>
              </a:rPr>
              <a:t> timestamp;</a:t>
            </a:r>
          </a:p>
          <a:p>
            <a:pPr marL="457200" lvl="1" indent="0" algn="just">
              <a:buNone/>
            </a:pPr>
            <a:r>
              <a:rPr lang="en-US" sz="1800" dirty="0">
                <a:solidFill>
                  <a:schemeClr val="bg2">
                    <a:lumMod val="75000"/>
                  </a:schemeClr>
                </a:solidFill>
                <a:latin typeface="Calibri" panose="020F0502020204030204" pitchFamily="34" charset="0"/>
                <a:cs typeface="Calibri" panose="020F0502020204030204" pitchFamily="34" charset="0"/>
              </a:rPr>
              <a:t>Alter table product_dim2 add column </a:t>
            </a:r>
            <a:r>
              <a:rPr lang="en-US" sz="1800" dirty="0" err="1">
                <a:solidFill>
                  <a:schemeClr val="bg2">
                    <a:lumMod val="75000"/>
                  </a:schemeClr>
                </a:solidFill>
                <a:latin typeface="Calibri" panose="020F0502020204030204" pitchFamily="34" charset="0"/>
                <a:cs typeface="Calibri" panose="020F0502020204030204" pitchFamily="34" charset="0"/>
              </a:rPr>
              <a:t>expire_timestamp</a:t>
            </a:r>
            <a:r>
              <a:rPr lang="en-US" sz="1800" dirty="0">
                <a:solidFill>
                  <a:schemeClr val="bg2">
                    <a:lumMod val="75000"/>
                  </a:schemeClr>
                </a:solidFill>
                <a:latin typeface="Calibri" panose="020F0502020204030204" pitchFamily="34" charset="0"/>
                <a:cs typeface="Calibri" panose="020F0502020204030204" pitchFamily="34" charset="0"/>
              </a:rPr>
              <a:t> timestamp;</a:t>
            </a:r>
          </a:p>
          <a:p>
            <a:pPr marL="457200" lvl="1" indent="0" algn="just">
              <a:buNone/>
            </a:pPr>
            <a:endParaRPr lang="en-US" sz="1900" dirty="0">
              <a:solidFill>
                <a:schemeClr val="bg2">
                  <a:lumMod val="75000"/>
                </a:schemeClr>
              </a:solidFill>
              <a:latin typeface="Calibri" panose="020F0502020204030204" pitchFamily="34" charset="0"/>
              <a:cs typeface="Calibri" panose="020F0502020204030204" pitchFamily="34" charset="0"/>
            </a:endParaRPr>
          </a:p>
          <a:p>
            <a:pPr marL="0" indent="0" algn="just">
              <a:buNone/>
            </a:pPr>
            <a:r>
              <a:rPr lang="en-US" sz="1900" dirty="0">
                <a:solidFill>
                  <a:schemeClr val="bg2">
                    <a:lumMod val="75000"/>
                  </a:schemeClr>
                </a:solidFill>
                <a:latin typeface="Calibri" panose="020F0502020204030204" pitchFamily="34" charset="0"/>
                <a:cs typeface="Calibri" panose="020F0502020204030204" pitchFamily="34" charset="0"/>
              </a:rPr>
              <a:t>d. Updating values of previous records already in table for these 3 attributes: setting current flag as true, expire timestamp to a future date and effective timestamp as today’s date for all records </a:t>
            </a:r>
          </a:p>
          <a:p>
            <a:pPr marL="457200" lvl="1" indent="0" algn="just">
              <a:buNone/>
            </a:pPr>
            <a:r>
              <a:rPr lang="en-US" sz="1800" dirty="0">
                <a:solidFill>
                  <a:schemeClr val="bg2">
                    <a:lumMod val="75000"/>
                  </a:schemeClr>
                </a:solidFill>
                <a:latin typeface="Calibri" panose="020F0502020204030204" pitchFamily="34" charset="0"/>
                <a:cs typeface="Calibri" panose="020F0502020204030204" pitchFamily="34" charset="0"/>
              </a:rPr>
              <a:t>Update product_dim2 set </a:t>
            </a:r>
            <a:r>
              <a:rPr lang="en-US" sz="1800" dirty="0" err="1">
                <a:solidFill>
                  <a:schemeClr val="bg2">
                    <a:lumMod val="75000"/>
                  </a:schemeClr>
                </a:solidFill>
                <a:latin typeface="Calibri" panose="020F0502020204030204" pitchFamily="34" charset="0"/>
                <a:cs typeface="Calibri" panose="020F0502020204030204" pitchFamily="34" charset="0"/>
              </a:rPr>
              <a:t>current_flag</a:t>
            </a:r>
            <a:r>
              <a:rPr lang="en-US" sz="1800" dirty="0">
                <a:solidFill>
                  <a:schemeClr val="bg2">
                    <a:lumMod val="75000"/>
                  </a:schemeClr>
                </a:solidFill>
                <a:latin typeface="Calibri" panose="020F0502020204030204" pitchFamily="34" charset="0"/>
                <a:cs typeface="Calibri" panose="020F0502020204030204" pitchFamily="34" charset="0"/>
              </a:rPr>
              <a:t>= 'true';</a:t>
            </a:r>
          </a:p>
          <a:p>
            <a:pPr marL="457200" lvl="1" indent="0" algn="just">
              <a:buNone/>
            </a:pPr>
            <a:r>
              <a:rPr lang="en-US" sz="1800" dirty="0">
                <a:solidFill>
                  <a:schemeClr val="bg2">
                    <a:lumMod val="75000"/>
                  </a:schemeClr>
                </a:solidFill>
                <a:latin typeface="Calibri" panose="020F0502020204030204" pitchFamily="34" charset="0"/>
                <a:cs typeface="Calibri" panose="020F0502020204030204" pitchFamily="34" charset="0"/>
              </a:rPr>
              <a:t>Update product_dim2 set </a:t>
            </a:r>
            <a:r>
              <a:rPr lang="en-US" sz="1800" dirty="0" err="1">
                <a:solidFill>
                  <a:schemeClr val="bg2">
                    <a:lumMod val="75000"/>
                  </a:schemeClr>
                </a:solidFill>
                <a:latin typeface="Calibri" panose="020F0502020204030204" pitchFamily="34" charset="0"/>
                <a:cs typeface="Calibri" panose="020F0502020204030204" pitchFamily="34" charset="0"/>
              </a:rPr>
              <a:t>expire_timestamp</a:t>
            </a:r>
            <a:r>
              <a:rPr lang="en-US" sz="1800" dirty="0">
                <a:solidFill>
                  <a:schemeClr val="bg2">
                    <a:lumMod val="75000"/>
                  </a:schemeClr>
                </a:solidFill>
                <a:latin typeface="Calibri" panose="020F0502020204030204" pitchFamily="34" charset="0"/>
                <a:cs typeface="Calibri" panose="020F0502020204030204" pitchFamily="34" charset="0"/>
              </a:rPr>
              <a:t>= '9999-01-01';</a:t>
            </a:r>
          </a:p>
          <a:p>
            <a:pPr marL="457200" lvl="1" indent="0" algn="just">
              <a:buNone/>
            </a:pPr>
            <a:r>
              <a:rPr lang="en-US" sz="1800" dirty="0">
                <a:solidFill>
                  <a:schemeClr val="bg2">
                    <a:lumMod val="75000"/>
                  </a:schemeClr>
                </a:solidFill>
                <a:latin typeface="Calibri" panose="020F0502020204030204" pitchFamily="34" charset="0"/>
                <a:cs typeface="Calibri" panose="020F0502020204030204" pitchFamily="34" charset="0"/>
              </a:rPr>
              <a:t>Update product_dim2 set </a:t>
            </a:r>
            <a:r>
              <a:rPr lang="en-US" sz="1800" dirty="0" err="1">
                <a:solidFill>
                  <a:schemeClr val="bg2">
                    <a:lumMod val="75000"/>
                  </a:schemeClr>
                </a:solidFill>
                <a:latin typeface="Calibri" panose="020F0502020204030204" pitchFamily="34" charset="0"/>
                <a:cs typeface="Calibri" panose="020F0502020204030204" pitchFamily="34" charset="0"/>
              </a:rPr>
              <a:t>effective_timestamp</a:t>
            </a:r>
            <a:r>
              <a:rPr lang="en-US" sz="1800" dirty="0">
                <a:solidFill>
                  <a:schemeClr val="bg2">
                    <a:lumMod val="75000"/>
                  </a:schemeClr>
                </a:solidFill>
                <a:latin typeface="Calibri" panose="020F0502020204030204" pitchFamily="34" charset="0"/>
                <a:cs typeface="Calibri" panose="020F0502020204030204" pitchFamily="34" charset="0"/>
              </a:rPr>
              <a:t>= '2022-11-26';</a:t>
            </a:r>
          </a:p>
          <a:p>
            <a:pPr marL="0" indent="0" algn="just">
              <a:buNone/>
            </a:pPr>
            <a:r>
              <a:rPr lang="en-US" sz="1900" dirty="0">
                <a:solidFill>
                  <a:schemeClr val="bg2">
                    <a:lumMod val="75000"/>
                  </a:schemeClr>
                </a:solidFill>
                <a:latin typeface="Calibri" panose="020F0502020204030204" pitchFamily="34" charset="0"/>
                <a:cs typeface="Calibri" panose="020F0502020204030204" pitchFamily="34" charset="0"/>
              </a:rPr>
              <a:t>e. Stored procedure to add record in product dimension table if it does not exist. If record with same </a:t>
            </a:r>
            <a:r>
              <a:rPr lang="en-US" sz="1900" dirty="0" err="1">
                <a:solidFill>
                  <a:schemeClr val="bg2">
                    <a:lumMod val="75000"/>
                  </a:schemeClr>
                </a:solidFill>
                <a:latin typeface="Calibri" panose="020F0502020204030204" pitchFamily="34" charset="0"/>
                <a:cs typeface="Calibri" panose="020F0502020204030204" pitchFamily="34" charset="0"/>
              </a:rPr>
              <a:t>product_id</a:t>
            </a:r>
            <a:r>
              <a:rPr lang="en-US" sz="1900" dirty="0">
                <a:solidFill>
                  <a:schemeClr val="bg2">
                    <a:lumMod val="75000"/>
                  </a:schemeClr>
                </a:solidFill>
                <a:latin typeface="Calibri" panose="020F0502020204030204" pitchFamily="34" charset="0"/>
                <a:cs typeface="Calibri" panose="020F0502020204030204" pitchFamily="34" charset="0"/>
              </a:rPr>
              <a:t> already exists and an update has </a:t>
            </a:r>
            <a:r>
              <a:rPr lang="en-US" sz="1900" dirty="0" err="1">
                <a:solidFill>
                  <a:schemeClr val="bg2">
                    <a:lumMod val="75000"/>
                  </a:schemeClr>
                </a:solidFill>
                <a:latin typeface="Calibri" panose="020F0502020204030204" pitchFamily="34" charset="0"/>
                <a:cs typeface="Calibri" panose="020F0502020204030204" pitchFamily="34" charset="0"/>
              </a:rPr>
              <a:t>occured</a:t>
            </a:r>
            <a:r>
              <a:rPr lang="en-US" sz="1900" dirty="0">
                <a:solidFill>
                  <a:schemeClr val="bg2">
                    <a:lumMod val="75000"/>
                  </a:schemeClr>
                </a:solidFill>
                <a:latin typeface="Calibri" panose="020F0502020204030204" pitchFamily="34" charset="0"/>
                <a:cs typeface="Calibri" panose="020F0502020204030204" pitchFamily="34" charset="0"/>
              </a:rPr>
              <a:t>, then insert new record with a unique synthetic PK, same </a:t>
            </a:r>
            <a:r>
              <a:rPr lang="en-US" sz="1900" dirty="0" err="1">
                <a:solidFill>
                  <a:schemeClr val="bg2">
                    <a:lumMod val="75000"/>
                  </a:schemeClr>
                </a:solidFill>
                <a:latin typeface="Calibri" panose="020F0502020204030204" pitchFamily="34" charset="0"/>
                <a:cs typeface="Calibri" panose="020F0502020204030204" pitchFamily="34" charset="0"/>
              </a:rPr>
              <a:t>product_id</a:t>
            </a:r>
            <a:r>
              <a:rPr lang="en-US" sz="1900" dirty="0">
                <a:solidFill>
                  <a:schemeClr val="bg2">
                    <a:lumMod val="75000"/>
                  </a:schemeClr>
                </a:solidFill>
                <a:latin typeface="Calibri" panose="020F0502020204030204" pitchFamily="34" charset="0"/>
                <a:cs typeface="Calibri" panose="020F0502020204030204" pitchFamily="34" charset="0"/>
              </a:rPr>
              <a:t>, current flag as ‘true’, effective timestamp as current timestamp and expire timestamp set to a future date. Also update previous record with same </a:t>
            </a:r>
            <a:r>
              <a:rPr lang="en-US" sz="1900" dirty="0" err="1">
                <a:solidFill>
                  <a:schemeClr val="bg2">
                    <a:lumMod val="75000"/>
                  </a:schemeClr>
                </a:solidFill>
                <a:latin typeface="Calibri" panose="020F0502020204030204" pitchFamily="34" charset="0"/>
                <a:cs typeface="Calibri" panose="020F0502020204030204" pitchFamily="34" charset="0"/>
              </a:rPr>
              <a:t>product_id</a:t>
            </a:r>
            <a:r>
              <a:rPr lang="en-US" sz="1900" dirty="0">
                <a:solidFill>
                  <a:schemeClr val="bg2">
                    <a:lumMod val="75000"/>
                  </a:schemeClr>
                </a:solidFill>
                <a:latin typeface="Calibri" panose="020F0502020204030204" pitchFamily="34" charset="0"/>
                <a:cs typeface="Calibri" panose="020F0502020204030204" pitchFamily="34" charset="0"/>
              </a:rPr>
              <a:t>: set its current flag as ‘false’ and expire timestamp to current timestamp</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480108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8B8F6-A37E-C293-2830-16DF295AD1DA}"/>
              </a:ext>
            </a:extLst>
          </p:cNvPr>
          <p:cNvSpPr>
            <a:spLocks noGrp="1"/>
          </p:cNvSpPr>
          <p:nvPr>
            <p:ph type="title"/>
          </p:nvPr>
        </p:nvSpPr>
        <p:spPr>
          <a:xfrm>
            <a:off x="197400" y="163189"/>
            <a:ext cx="8520600" cy="522611"/>
          </a:xfrm>
        </p:spPr>
        <p:txBody>
          <a:bodyPr>
            <a:normAutofit fontScale="90000"/>
          </a:bodyPr>
          <a:lstStyle/>
          <a:p>
            <a:r>
              <a:rPr lang="en-IN" dirty="0">
                <a:latin typeface="Calibri" panose="020F0502020204030204" pitchFamily="34" charset="0"/>
                <a:cs typeface="Calibri" panose="020F0502020204030204" pitchFamily="34" charset="0"/>
              </a:rPr>
              <a:t>Entity Relation Diagram           Loading the data into tables</a:t>
            </a:r>
            <a:br>
              <a:rPr lang="en-IN" dirty="0"/>
            </a:br>
            <a:r>
              <a:rPr lang="en-IN" dirty="0"/>
              <a:t>                                                 </a:t>
            </a:r>
            <a:br>
              <a:rPr lang="en-IN" sz="1200" dirty="0">
                <a:latin typeface="Calibri" panose="020F0502020204030204" pitchFamily="34" charset="0"/>
                <a:cs typeface="Calibri" panose="020F0502020204030204" pitchFamily="34" charset="0"/>
              </a:rPr>
            </a:br>
            <a:endParaRPr lang="en-IN" sz="1200"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95347183-409A-B6B7-BF72-3D5AE44ACC4A}"/>
              </a:ext>
            </a:extLst>
          </p:cNvPr>
          <p:cNvSpPr>
            <a:spLocks noGrp="1"/>
          </p:cNvSpPr>
          <p:nvPr>
            <p:ph type="body" idx="1"/>
          </p:nvPr>
        </p:nvSpPr>
        <p:spPr>
          <a:xfrm>
            <a:off x="311700" y="1229875"/>
            <a:ext cx="3872452" cy="3339000"/>
          </a:xfrm>
        </p:spPr>
        <p:txBody>
          <a:bodyPr/>
          <a:lstStyle/>
          <a:p>
            <a:endParaRPr lang="en-IN" dirty="0"/>
          </a:p>
        </p:txBody>
      </p:sp>
      <p:pic>
        <p:nvPicPr>
          <p:cNvPr id="5" name="Picture 4" descr="Diagram, schematic">
            <a:extLst>
              <a:ext uri="{FF2B5EF4-FFF2-40B4-BE49-F238E27FC236}">
                <a16:creationId xmlns:a16="http://schemas.microsoft.com/office/drawing/2014/main" id="{8C976836-F43E-D41F-BA3C-8E14C63147DB}"/>
              </a:ext>
            </a:extLst>
          </p:cNvPr>
          <p:cNvPicPr>
            <a:picLocks noChangeAspect="1"/>
          </p:cNvPicPr>
          <p:nvPr/>
        </p:nvPicPr>
        <p:blipFill>
          <a:blip r:embed="rId2"/>
          <a:stretch>
            <a:fillRect/>
          </a:stretch>
        </p:blipFill>
        <p:spPr>
          <a:xfrm>
            <a:off x="311700" y="778669"/>
            <a:ext cx="3872452" cy="3957637"/>
          </a:xfrm>
          <a:prstGeom prst="rect">
            <a:avLst/>
          </a:prstGeom>
        </p:spPr>
      </p:pic>
      <p:sp>
        <p:nvSpPr>
          <p:cNvPr id="9" name="TextBox 8">
            <a:extLst>
              <a:ext uri="{FF2B5EF4-FFF2-40B4-BE49-F238E27FC236}">
                <a16:creationId xmlns:a16="http://schemas.microsoft.com/office/drawing/2014/main" id="{FDE973EA-6CA9-1A65-F83C-64448D5A1988}"/>
              </a:ext>
            </a:extLst>
          </p:cNvPr>
          <p:cNvSpPr txBox="1"/>
          <p:nvPr/>
        </p:nvSpPr>
        <p:spPr>
          <a:xfrm>
            <a:off x="4271963" y="685800"/>
            <a:ext cx="4310306" cy="4262705"/>
          </a:xfrm>
          <a:prstGeom prst="rect">
            <a:avLst/>
          </a:prstGeom>
          <a:noFill/>
        </p:spPr>
        <p:txBody>
          <a:bodyPr wrap="square">
            <a:spAutoFit/>
          </a:bodyPr>
          <a:lstStyle/>
          <a:p>
            <a:pPr marL="285750" marR="0" indent="-285750">
              <a:spcBef>
                <a:spcPts val="0"/>
              </a:spcBef>
              <a:spcAft>
                <a:spcPts val="0"/>
              </a:spcAft>
              <a:buFont typeface="Wingdings" panose="05000000000000000000" pitchFamily="2" charset="2"/>
              <a:buChar char="Ø"/>
            </a:pPr>
            <a:r>
              <a:rPr lang="en-IN"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Creating the table with appropriate datatypes for each attribute</a:t>
            </a:r>
          </a:p>
          <a:p>
            <a:pPr lvl="2"/>
            <a:r>
              <a:rPr lang="en-IN" sz="11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CREATE TABLE CUSTOMER</a:t>
            </a:r>
          </a:p>
          <a:p>
            <a:pPr lvl="2"/>
            <a:r>
              <a:rPr lang="en-IN" sz="11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a:t>
            </a:r>
          </a:p>
          <a:p>
            <a:pPr lvl="2"/>
            <a:r>
              <a:rPr lang="en-IN" sz="11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CUSTOMER_ID VARCHAR(50), </a:t>
            </a:r>
          </a:p>
          <a:p>
            <a:pPr lvl="2"/>
            <a:r>
              <a:rPr lang="en-IN" sz="11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CUSTOMER_UNIQUE_ID VARCHAR(50), </a:t>
            </a:r>
          </a:p>
          <a:p>
            <a:pPr lvl="2"/>
            <a:r>
              <a:rPr lang="en-IN" sz="11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ZIPCODE NUMERIC(16), </a:t>
            </a:r>
          </a:p>
          <a:p>
            <a:pPr lvl="2"/>
            <a:r>
              <a:rPr lang="en-IN" sz="11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CUSTOMER_CITY VARCHAR(50), </a:t>
            </a:r>
          </a:p>
          <a:p>
            <a:pPr lvl="2"/>
            <a:r>
              <a:rPr lang="en-IN" sz="11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CUSTOMER_STATE VARCHAR(10),</a:t>
            </a:r>
          </a:p>
          <a:p>
            <a:pPr lvl="2"/>
            <a:r>
              <a:rPr lang="en-IN" sz="11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CONSTRAINT </a:t>
            </a:r>
            <a:r>
              <a:rPr lang="en-IN" sz="1100" dirty="0" err="1">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CustomerId_PK</a:t>
            </a:r>
            <a:r>
              <a:rPr lang="en-IN" sz="11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PRIMARY KEY   (</a:t>
            </a:r>
            <a:r>
              <a:rPr lang="en-IN" sz="1100" dirty="0" err="1">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Customer_Id</a:t>
            </a:r>
            <a:r>
              <a:rPr lang="en-IN" sz="11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a:t>
            </a:r>
          </a:p>
          <a:p>
            <a:pPr marL="0" marR="0">
              <a:spcBef>
                <a:spcPts val="0"/>
              </a:spcBef>
              <a:spcAft>
                <a:spcPts val="0"/>
              </a:spcAft>
            </a:pPr>
            <a:r>
              <a:rPr lang="en-IN"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a:t>
            </a:r>
          </a:p>
          <a:p>
            <a:pPr marL="285750" marR="0" indent="-285750">
              <a:spcBef>
                <a:spcPts val="0"/>
              </a:spcBef>
              <a:spcAft>
                <a:spcPts val="0"/>
              </a:spcAft>
              <a:buFont typeface="Wingdings" panose="05000000000000000000" pitchFamily="2" charset="2"/>
              <a:buChar char="Ø"/>
            </a:pPr>
            <a:r>
              <a:rPr lang="en-IN"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Inserting data into table from the csv file</a:t>
            </a:r>
          </a:p>
          <a:p>
            <a:pPr lvl="1"/>
            <a:r>
              <a:rPr lang="en-IN" sz="11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COPY Customer(Customer_Id,Customer_Unique_Id,Zipcode,Customer_City,Customer_State)</a:t>
            </a:r>
          </a:p>
          <a:p>
            <a:pPr lvl="1"/>
            <a:r>
              <a:rPr lang="en-IN" sz="11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FROM 'C:\Users\heena\OneDrive\Desktop\CS 779\Project\data\olist_customers_dataset.csv’ –file path</a:t>
            </a:r>
          </a:p>
          <a:p>
            <a:pPr lvl="1"/>
            <a:r>
              <a:rPr lang="en-IN" sz="11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DELIMITER ','</a:t>
            </a:r>
          </a:p>
          <a:p>
            <a:pPr lvl="1"/>
            <a:r>
              <a:rPr lang="en-IN" sz="11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CSV HEADER;</a:t>
            </a:r>
          </a:p>
          <a:p>
            <a:pPr marL="0" marR="0">
              <a:spcBef>
                <a:spcPts val="0"/>
              </a:spcBef>
              <a:spcAft>
                <a:spcPts val="0"/>
              </a:spcAft>
            </a:pPr>
            <a:r>
              <a:rPr lang="en-IN"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a:t>
            </a:r>
          </a:p>
          <a:p>
            <a:pPr marL="171450" marR="0" indent="-171450">
              <a:spcBef>
                <a:spcPts val="0"/>
              </a:spcBef>
              <a:spcAft>
                <a:spcPts val="0"/>
              </a:spcAft>
              <a:buFont typeface="Wingdings" panose="05000000000000000000" pitchFamily="2" charset="2"/>
              <a:buChar char="Ø"/>
            </a:pPr>
            <a:r>
              <a:rPr lang="en-IN"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Retrieving data from table to check if it has been loaded </a:t>
            </a:r>
          </a:p>
          <a:p>
            <a:pPr marL="0" marR="0">
              <a:spcBef>
                <a:spcPts val="0"/>
              </a:spcBef>
              <a:spcAft>
                <a:spcPts val="0"/>
              </a:spcAft>
            </a:pPr>
            <a:r>
              <a:rPr lang="en-IN" sz="11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Select * from Customer limit 5;</a:t>
            </a:r>
            <a:endParaRPr lang="en-IN"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33931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D7BF-1693-8B7B-765A-C296139A7681}"/>
              </a:ext>
            </a:extLst>
          </p:cNvPr>
          <p:cNvSpPr>
            <a:spLocks noGrp="1"/>
          </p:cNvSpPr>
          <p:nvPr>
            <p:ph type="title"/>
          </p:nvPr>
        </p:nvSpPr>
        <p:spPr>
          <a:xfrm>
            <a:off x="207716" y="-26078"/>
            <a:ext cx="8603700" cy="607800"/>
          </a:xfrm>
        </p:spPr>
        <p:txBody>
          <a:bodyPr>
            <a:noAutofit/>
          </a:bodyPr>
          <a:lstStyle/>
          <a:p>
            <a:r>
              <a:rPr lang="en-IN" sz="2400" dirty="0">
                <a:latin typeface="Calibri" panose="020F0502020204030204" pitchFamily="34" charset="0"/>
                <a:cs typeface="Calibri" panose="020F0502020204030204" pitchFamily="34" charset="0"/>
              </a:rPr>
              <a:t>Maintaining SCD2:Product</a:t>
            </a:r>
          </a:p>
        </p:txBody>
      </p:sp>
      <p:sp>
        <p:nvSpPr>
          <p:cNvPr id="3" name="Text Placeholder 2">
            <a:extLst>
              <a:ext uri="{FF2B5EF4-FFF2-40B4-BE49-F238E27FC236}">
                <a16:creationId xmlns:a16="http://schemas.microsoft.com/office/drawing/2014/main" id="{A0DBE7D6-ED81-C9C9-7023-D306D7AD86FB}"/>
              </a:ext>
            </a:extLst>
          </p:cNvPr>
          <p:cNvSpPr>
            <a:spLocks noGrp="1"/>
          </p:cNvSpPr>
          <p:nvPr>
            <p:ph type="body" idx="1"/>
          </p:nvPr>
        </p:nvSpPr>
        <p:spPr/>
        <p:txBody>
          <a:bodyPr/>
          <a:lstStyle/>
          <a:p>
            <a:endParaRPr lang="en-IN" dirty="0"/>
          </a:p>
          <a:p>
            <a:endParaRPr lang="en-IN" dirty="0"/>
          </a:p>
        </p:txBody>
      </p:sp>
      <p:sp>
        <p:nvSpPr>
          <p:cNvPr id="6" name="TextBox 5">
            <a:extLst>
              <a:ext uri="{FF2B5EF4-FFF2-40B4-BE49-F238E27FC236}">
                <a16:creationId xmlns:a16="http://schemas.microsoft.com/office/drawing/2014/main" id="{4A7538EA-3C52-2483-164D-E0728173573A}"/>
              </a:ext>
            </a:extLst>
          </p:cNvPr>
          <p:cNvSpPr txBox="1"/>
          <p:nvPr/>
        </p:nvSpPr>
        <p:spPr>
          <a:xfrm>
            <a:off x="6497405" y="3574361"/>
            <a:ext cx="1353576" cy="261610"/>
          </a:xfrm>
          <a:prstGeom prst="rect">
            <a:avLst/>
          </a:prstGeom>
          <a:noFill/>
        </p:spPr>
        <p:txBody>
          <a:bodyPr wrap="square" rtlCol="0">
            <a:spAutoFit/>
          </a:bodyPr>
          <a:lstStyle/>
          <a:p>
            <a:r>
              <a:rPr lang="en-IN" sz="1100" dirty="0">
                <a:solidFill>
                  <a:schemeClr val="bg2">
                    <a:lumMod val="75000"/>
                  </a:schemeClr>
                </a:solidFill>
                <a:latin typeface="Calibri" panose="020F0502020204030204" pitchFamily="34" charset="0"/>
                <a:cs typeface="Calibri" panose="020F0502020204030204" pitchFamily="34" charset="0"/>
              </a:rPr>
              <a:t>Product dimension </a:t>
            </a:r>
          </a:p>
        </p:txBody>
      </p:sp>
      <p:pic>
        <p:nvPicPr>
          <p:cNvPr id="7" name="Picture 6">
            <a:extLst>
              <a:ext uri="{FF2B5EF4-FFF2-40B4-BE49-F238E27FC236}">
                <a16:creationId xmlns:a16="http://schemas.microsoft.com/office/drawing/2014/main" id="{D0B60906-4D9C-6A6C-A2C7-8055A4474F4F}"/>
              </a:ext>
            </a:extLst>
          </p:cNvPr>
          <p:cNvPicPr>
            <a:picLocks noChangeAspect="1"/>
          </p:cNvPicPr>
          <p:nvPr/>
        </p:nvPicPr>
        <p:blipFill rotWithShape="1">
          <a:blip r:embed="rId3"/>
          <a:srcRect l="22816" t="27111" r="1182" b="25011"/>
          <a:stretch/>
        </p:blipFill>
        <p:spPr>
          <a:xfrm>
            <a:off x="4900099" y="1142466"/>
            <a:ext cx="4249404" cy="2396911"/>
          </a:xfrm>
          <a:prstGeom prst="rect">
            <a:avLst/>
          </a:prstGeom>
          <a:noFill/>
          <a:ln>
            <a:noFill/>
          </a:ln>
        </p:spPr>
      </p:pic>
      <p:pic>
        <p:nvPicPr>
          <p:cNvPr id="18" name="Picture 17">
            <a:extLst>
              <a:ext uri="{FF2B5EF4-FFF2-40B4-BE49-F238E27FC236}">
                <a16:creationId xmlns:a16="http://schemas.microsoft.com/office/drawing/2014/main" id="{C46F77A1-DA43-D450-5005-1F2E0B04D199}"/>
              </a:ext>
            </a:extLst>
          </p:cNvPr>
          <p:cNvPicPr>
            <a:picLocks noChangeAspect="1"/>
          </p:cNvPicPr>
          <p:nvPr/>
        </p:nvPicPr>
        <p:blipFill rotWithShape="1">
          <a:blip r:embed="rId4"/>
          <a:srcRect l="12813" t="20000" r="25234" b="8472"/>
          <a:stretch/>
        </p:blipFill>
        <p:spPr>
          <a:xfrm>
            <a:off x="0" y="431635"/>
            <a:ext cx="4839189" cy="3142726"/>
          </a:xfrm>
          <a:prstGeom prst="rect">
            <a:avLst/>
          </a:prstGeom>
        </p:spPr>
      </p:pic>
      <p:pic>
        <p:nvPicPr>
          <p:cNvPr id="20" name="Picture 19">
            <a:extLst>
              <a:ext uri="{FF2B5EF4-FFF2-40B4-BE49-F238E27FC236}">
                <a16:creationId xmlns:a16="http://schemas.microsoft.com/office/drawing/2014/main" id="{45D4F6FE-6738-958C-83CA-3756B64C9461}"/>
              </a:ext>
            </a:extLst>
          </p:cNvPr>
          <p:cNvPicPr>
            <a:picLocks noChangeAspect="1"/>
          </p:cNvPicPr>
          <p:nvPr/>
        </p:nvPicPr>
        <p:blipFill rotWithShape="1">
          <a:blip r:embed="rId5"/>
          <a:srcRect l="13125" t="63611" r="23203" b="7084"/>
          <a:stretch/>
        </p:blipFill>
        <p:spPr>
          <a:xfrm>
            <a:off x="21431" y="3599962"/>
            <a:ext cx="4817758" cy="1247297"/>
          </a:xfrm>
          <a:prstGeom prst="rect">
            <a:avLst/>
          </a:prstGeom>
        </p:spPr>
      </p:pic>
    </p:spTree>
    <p:extLst>
      <p:ext uri="{BB962C8B-B14F-4D97-AF65-F5344CB8AC3E}">
        <p14:creationId xmlns:p14="http://schemas.microsoft.com/office/powerpoint/2010/main" val="3378505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D2A18-EF5C-40E3-B7BA-AAA739EE34E8}"/>
              </a:ext>
            </a:extLst>
          </p:cNvPr>
          <p:cNvSpPr>
            <a:spLocks noGrp="1"/>
          </p:cNvSpPr>
          <p:nvPr>
            <p:ph type="title"/>
          </p:nvPr>
        </p:nvSpPr>
        <p:spPr>
          <a:xfrm>
            <a:off x="325460" y="294450"/>
            <a:ext cx="8520600" cy="607800"/>
          </a:xfrm>
        </p:spPr>
        <p:txBody>
          <a:bodyPr>
            <a:normAutofit fontScale="90000"/>
          </a:bodyPr>
          <a:lstStyle/>
          <a:p>
            <a:r>
              <a:rPr lang="en-IN" dirty="0"/>
              <a:t>Maintaining SCD2</a:t>
            </a:r>
          </a:p>
        </p:txBody>
      </p:sp>
      <p:sp>
        <p:nvSpPr>
          <p:cNvPr id="3" name="Text Placeholder 2">
            <a:extLst>
              <a:ext uri="{FF2B5EF4-FFF2-40B4-BE49-F238E27FC236}">
                <a16:creationId xmlns:a16="http://schemas.microsoft.com/office/drawing/2014/main" id="{BD7FE366-BF96-F80D-B7A9-958ED4E742D9}"/>
              </a:ext>
            </a:extLst>
          </p:cNvPr>
          <p:cNvSpPr>
            <a:spLocks noGrp="1"/>
          </p:cNvSpPr>
          <p:nvPr>
            <p:ph type="body" idx="1"/>
          </p:nvPr>
        </p:nvSpPr>
        <p:spPr>
          <a:xfrm>
            <a:off x="4911221" y="902250"/>
            <a:ext cx="4388888" cy="3339000"/>
          </a:xfrm>
        </p:spPr>
        <p:txBody>
          <a:bodyPr>
            <a:normAutofit/>
          </a:bodyPr>
          <a:lstStyle/>
          <a:p>
            <a:pPr marL="0" marR="0" indent="0">
              <a:spcBef>
                <a:spcPts val="0"/>
              </a:spcBef>
              <a:spcAft>
                <a:spcPts val="0"/>
              </a:spcAft>
              <a:buNone/>
            </a:pPr>
            <a:r>
              <a:rPr lang="en-US" sz="1200" u="sng"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Case 2: Record does match</a:t>
            </a:r>
          </a:p>
          <a:p>
            <a:pPr marL="0" marR="0" indent="0">
              <a:spcBef>
                <a:spcPts val="0"/>
              </a:spcBef>
              <a:spcAft>
                <a:spcPts val="0"/>
              </a:spcAft>
              <a:buNone/>
            </a:pP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DO </a:t>
            </a:r>
          </a:p>
          <a:p>
            <a:pPr marL="0" marR="0" indent="0">
              <a:spcBef>
                <a:spcPts val="0"/>
              </a:spcBef>
              <a:spcAft>
                <a:spcPts val="0"/>
              </a:spcAft>
              <a:buNone/>
            </a:pP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a:t>
            </a:r>
          </a:p>
          <a:p>
            <a:pPr marL="0" marR="0" indent="0">
              <a:spcBef>
                <a:spcPts val="0"/>
              </a:spcBef>
              <a:spcAft>
                <a:spcPts val="0"/>
              </a:spcAft>
              <a:buNone/>
            </a:pP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BEGIN</a:t>
            </a:r>
          </a:p>
          <a:p>
            <a:pPr marL="0" marR="0" indent="0">
              <a:spcBef>
                <a:spcPts val="0"/>
              </a:spcBef>
              <a:spcAft>
                <a:spcPts val="0"/>
              </a:spcAft>
              <a:buNone/>
            </a:pP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EXECUTE scd2_product('abcd',11,12,3,4,5);</a:t>
            </a:r>
          </a:p>
          <a:p>
            <a:pPr marL="0" marR="0" indent="0">
              <a:spcBef>
                <a:spcPts val="0"/>
              </a:spcBef>
              <a:spcAft>
                <a:spcPts val="0"/>
              </a:spcAft>
              <a:buNone/>
            </a:pP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END;</a:t>
            </a:r>
          </a:p>
          <a:p>
            <a:pPr marL="0" marR="0" indent="0">
              <a:spcBef>
                <a:spcPts val="0"/>
              </a:spcBef>
              <a:spcAft>
                <a:spcPts val="0"/>
              </a:spcAft>
              <a:buNone/>
            </a:pP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a:t>
            </a:r>
          </a:p>
          <a:p>
            <a:pPr marL="114300" indent="0">
              <a:buNone/>
            </a:pP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Select * from product_dim2 where </a:t>
            </a:r>
            <a:r>
              <a:rPr lang="en-US" sz="1200" dirty="0" err="1">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product</a:t>
            </a:r>
            <a:r>
              <a:rPr lang="en-US" sz="12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_id</a:t>
            </a: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a:t>
            </a:r>
            <a:r>
              <a:rPr lang="en-US" sz="12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abcd</a:t>
            </a: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a:t>
            </a:r>
          </a:p>
          <a:p>
            <a:pPr marL="0" marR="0" indent="0">
              <a:spcBef>
                <a:spcPts val="0"/>
              </a:spcBef>
              <a:spcAft>
                <a:spcPts val="0"/>
              </a:spcAft>
              <a:buNone/>
            </a:pPr>
            <a:r>
              <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--Record with same product id and new values gets inserted with future date as expire timestamp and current flag set to ‘true’</a:t>
            </a:r>
          </a:p>
          <a:p>
            <a:pPr marL="0" marR="0" indent="0">
              <a:spcBef>
                <a:spcPts val="0"/>
              </a:spcBef>
              <a:spcAft>
                <a:spcPts val="0"/>
              </a:spcAft>
              <a:buNone/>
            </a:pPr>
            <a:r>
              <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--Current flag or previous record set to ‘false’ and its expire timestamp is updated to current timestamp</a:t>
            </a:r>
          </a:p>
          <a:p>
            <a:pPr marL="114300" indent="0">
              <a:buNone/>
            </a:pPr>
            <a:endPar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pPr marL="114300" indent="0">
              <a:buNone/>
            </a:pPr>
            <a:endPar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pPr marL="114300" indent="0">
              <a:buNone/>
            </a:pP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marL="114300" indent="0">
              <a:buNone/>
            </a:pPr>
            <a:endParaRPr lang="en-US" sz="1200" dirty="0">
              <a:latin typeface="Calibri" panose="020F0502020204030204" pitchFamily="34" charset="0"/>
              <a:ea typeface="SimSun" panose="02010600030101010101" pitchFamily="2" charset="-122"/>
              <a:cs typeface="Calibri" panose="020F0502020204030204" pitchFamily="34" charset="0"/>
            </a:endParaRPr>
          </a:p>
          <a:p>
            <a:pPr marL="114300" indent="0">
              <a:buNone/>
            </a:pPr>
            <a:endParaRPr lang="en-US" sz="1200" dirty="0">
              <a:latin typeface="Calibri" panose="020F0502020204030204" pitchFamily="34" charset="0"/>
              <a:ea typeface="SimSun" panose="02010600030101010101" pitchFamily="2" charset="-122"/>
              <a:cs typeface="Calibri" panose="020F0502020204030204" pitchFamily="34" charset="0"/>
            </a:endParaRPr>
          </a:p>
          <a:p>
            <a:pPr marL="114300" indent="0">
              <a:buNone/>
            </a:pPr>
            <a:endParaRPr lang="en-US" sz="1050" dirty="0">
              <a:solidFill>
                <a:schemeClr val="tx1">
                  <a:lumMod val="60000"/>
                  <a:lumOff val="40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114300" indent="0">
              <a:buNone/>
            </a:pPr>
            <a:endParaRPr lang="en-IN" sz="1050" dirty="0"/>
          </a:p>
        </p:txBody>
      </p:sp>
      <p:sp>
        <p:nvSpPr>
          <p:cNvPr id="6" name="TextBox 5">
            <a:extLst>
              <a:ext uri="{FF2B5EF4-FFF2-40B4-BE49-F238E27FC236}">
                <a16:creationId xmlns:a16="http://schemas.microsoft.com/office/drawing/2014/main" id="{8721260C-CB86-C69F-B468-5DEAF49CD9E5}"/>
              </a:ext>
            </a:extLst>
          </p:cNvPr>
          <p:cNvSpPr txBox="1"/>
          <p:nvPr/>
        </p:nvSpPr>
        <p:spPr>
          <a:xfrm>
            <a:off x="339221" y="902250"/>
            <a:ext cx="4572000" cy="3462486"/>
          </a:xfrm>
          <a:prstGeom prst="rect">
            <a:avLst/>
          </a:prstGeom>
          <a:noFill/>
        </p:spPr>
        <p:txBody>
          <a:bodyPr wrap="square">
            <a:spAutoFit/>
          </a:bodyPr>
          <a:lstStyle/>
          <a:p>
            <a:pPr marL="0" marR="0">
              <a:spcBef>
                <a:spcPts val="0"/>
              </a:spcBef>
              <a:spcAft>
                <a:spcPts val="0"/>
              </a:spcAft>
            </a:pPr>
            <a:r>
              <a:rPr lang="en-US" sz="1200" b="1"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Testing the function</a:t>
            </a:r>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lvl="1"/>
            <a:r>
              <a:rPr lang="en-US" sz="1200" u="sng"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Case 1: Record does not match</a:t>
            </a:r>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lvl="3"/>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DO </a:t>
            </a:r>
          </a:p>
          <a:p>
            <a:pPr lvl="3"/>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a:t>
            </a:r>
          </a:p>
          <a:p>
            <a:pPr lvl="3"/>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BEGIN</a:t>
            </a:r>
          </a:p>
          <a:p>
            <a:pPr lvl="3"/>
            <a:r>
              <a:rPr lang="en-US" sz="12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  EXECUTE scd2_product('abcd',1,2,3,4,5);</a:t>
            </a:r>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lvl="3"/>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END;</a:t>
            </a:r>
          </a:p>
          <a:p>
            <a:pPr lvl="3"/>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a:t>
            </a:r>
          </a:p>
          <a:p>
            <a:pPr lvl="2"/>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a:t>
            </a:r>
          </a:p>
          <a:p>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Select * from product_dim2 where </a:t>
            </a:r>
            <a:r>
              <a:rPr lang="en-US" sz="12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product_id</a:t>
            </a: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a:t>
            </a:r>
            <a:r>
              <a:rPr lang="en-US" sz="12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abcd</a:t>
            </a: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a:t>
            </a:r>
          </a:p>
          <a:p>
            <a:r>
              <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--New record inserted in dimension table with current flag as ‘true’, effective timestamp as current timestamp and expire timestamp set to a future date</a:t>
            </a:r>
          </a:p>
          <a:p>
            <a:endParaRPr lang="en-US" sz="1050" dirty="0">
              <a:latin typeface="Calibri" panose="020F0502020204030204" pitchFamily="34" charset="0"/>
              <a:ea typeface="SimSun" panose="02010600030101010101" pitchFamily="2" charset="-122"/>
              <a:cs typeface="Calibri" panose="020F0502020204030204" pitchFamily="34" charset="0"/>
            </a:endParaRPr>
          </a:p>
          <a:p>
            <a:endParaRPr lang="en-US" sz="1050" dirty="0">
              <a:effectLst/>
              <a:latin typeface="Calibri" panose="020F0502020204030204" pitchFamily="34" charset="0"/>
              <a:ea typeface="SimSun" panose="02010600030101010101" pitchFamily="2" charset="-122"/>
              <a:cs typeface="Calibri" panose="020F0502020204030204" pitchFamily="34" charset="0"/>
            </a:endParaRPr>
          </a:p>
          <a:p>
            <a:endParaRPr lang="en-US" sz="1050" dirty="0">
              <a:effectLst/>
              <a:latin typeface="Calibri" panose="020F0502020204030204" pitchFamily="34" charset="0"/>
              <a:ea typeface="SimSun" panose="02010600030101010101" pitchFamily="2" charset="-122"/>
              <a:cs typeface="Calibri" panose="020F0502020204030204" pitchFamily="34" charset="0"/>
            </a:endParaRPr>
          </a:p>
          <a:p>
            <a:endPar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050" u="sng"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endPar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p:txBody>
      </p:sp>
      <p:pic>
        <p:nvPicPr>
          <p:cNvPr id="4" name="Picture 3">
            <a:extLst>
              <a:ext uri="{FF2B5EF4-FFF2-40B4-BE49-F238E27FC236}">
                <a16:creationId xmlns:a16="http://schemas.microsoft.com/office/drawing/2014/main" id="{7B8C77D9-3789-A04C-30B4-05C2BEC305EB}"/>
              </a:ext>
            </a:extLst>
          </p:cNvPr>
          <p:cNvPicPr>
            <a:picLocks noChangeAspect="1"/>
          </p:cNvPicPr>
          <p:nvPr/>
        </p:nvPicPr>
        <p:blipFill rotWithShape="1">
          <a:blip r:embed="rId2"/>
          <a:srcRect l="19592" t="63727" r="3677" b="19999"/>
          <a:stretch/>
        </p:blipFill>
        <p:spPr>
          <a:xfrm>
            <a:off x="325460" y="3361804"/>
            <a:ext cx="4599521" cy="817289"/>
          </a:xfrm>
          <a:prstGeom prst="rect">
            <a:avLst/>
          </a:prstGeom>
          <a:noFill/>
          <a:ln>
            <a:noFill/>
          </a:ln>
        </p:spPr>
      </p:pic>
      <p:pic>
        <p:nvPicPr>
          <p:cNvPr id="5" name="Picture 4">
            <a:extLst>
              <a:ext uri="{FF2B5EF4-FFF2-40B4-BE49-F238E27FC236}">
                <a16:creationId xmlns:a16="http://schemas.microsoft.com/office/drawing/2014/main" id="{8556F70F-9702-C8CA-B713-98D37403A954}"/>
              </a:ext>
            </a:extLst>
          </p:cNvPr>
          <p:cNvPicPr>
            <a:picLocks noChangeAspect="1"/>
          </p:cNvPicPr>
          <p:nvPr/>
        </p:nvPicPr>
        <p:blipFill>
          <a:blip r:embed="rId3"/>
          <a:srcRect l="19737" t="62902" r="3545" b="17081"/>
          <a:stretch>
            <a:fillRect/>
          </a:stretch>
        </p:blipFill>
        <p:spPr>
          <a:xfrm>
            <a:off x="5010180" y="3543386"/>
            <a:ext cx="3972877" cy="817289"/>
          </a:xfrm>
          <a:prstGeom prst="rect">
            <a:avLst/>
          </a:prstGeom>
          <a:noFill/>
          <a:ln>
            <a:noFill/>
          </a:ln>
        </p:spPr>
      </p:pic>
    </p:spTree>
    <p:extLst>
      <p:ext uri="{BB962C8B-B14F-4D97-AF65-F5344CB8AC3E}">
        <p14:creationId xmlns:p14="http://schemas.microsoft.com/office/powerpoint/2010/main" val="3659172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D2A18-EF5C-40E3-B7BA-AAA739EE34E8}"/>
              </a:ext>
            </a:extLst>
          </p:cNvPr>
          <p:cNvSpPr>
            <a:spLocks noGrp="1"/>
          </p:cNvSpPr>
          <p:nvPr>
            <p:ph type="title"/>
          </p:nvPr>
        </p:nvSpPr>
        <p:spPr>
          <a:xfrm>
            <a:off x="325460" y="294450"/>
            <a:ext cx="8520600" cy="607800"/>
          </a:xfrm>
        </p:spPr>
        <p:txBody>
          <a:bodyPr>
            <a:normAutofit fontScale="90000"/>
          </a:bodyPr>
          <a:lstStyle/>
          <a:p>
            <a:r>
              <a:rPr lang="en-IN" dirty="0"/>
              <a:t>Maintaining SCD2</a:t>
            </a:r>
          </a:p>
        </p:txBody>
      </p:sp>
      <p:sp>
        <p:nvSpPr>
          <p:cNvPr id="6" name="TextBox 5">
            <a:extLst>
              <a:ext uri="{FF2B5EF4-FFF2-40B4-BE49-F238E27FC236}">
                <a16:creationId xmlns:a16="http://schemas.microsoft.com/office/drawing/2014/main" id="{8721260C-CB86-C69F-B468-5DEAF49CD9E5}"/>
              </a:ext>
            </a:extLst>
          </p:cNvPr>
          <p:cNvSpPr txBox="1"/>
          <p:nvPr/>
        </p:nvSpPr>
        <p:spPr>
          <a:xfrm>
            <a:off x="339221" y="902250"/>
            <a:ext cx="8426160" cy="3854901"/>
          </a:xfrm>
          <a:prstGeom prst="rect">
            <a:avLst/>
          </a:prstGeom>
          <a:noFill/>
        </p:spPr>
        <p:txBody>
          <a:bodyPr wrap="square">
            <a:spAutoFit/>
          </a:bodyPr>
          <a:lstStyle/>
          <a:p>
            <a:pPr marL="0" marR="0">
              <a:spcBef>
                <a:spcPts val="0"/>
              </a:spcBef>
              <a:spcAft>
                <a:spcPts val="0"/>
              </a:spcAft>
            </a:pPr>
            <a:r>
              <a:rPr lang="en-US" sz="1200" b="1"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Testing the function</a:t>
            </a:r>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lvl="1"/>
            <a:r>
              <a:rPr lang="en-US" sz="1200" u="sng"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Case 3:Record with same </a:t>
            </a:r>
            <a:r>
              <a:rPr lang="en-US" sz="1200" u="sng"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product_id</a:t>
            </a:r>
            <a:r>
              <a:rPr lang="en-US" sz="1200" u="sng"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and no updates (i.e. all values remain unchanged)</a:t>
            </a:r>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lvl="3"/>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DO </a:t>
            </a:r>
          </a:p>
          <a:p>
            <a:pPr lvl="3"/>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a:t>
            </a:r>
          </a:p>
          <a:p>
            <a:pPr lvl="3"/>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BEGIN</a:t>
            </a:r>
          </a:p>
          <a:p>
            <a:pPr lvl="3"/>
            <a:r>
              <a:rPr lang="en-US" sz="12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  EXECUTE scd2_product('abcd',11,12,3,4,5);</a:t>
            </a:r>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lvl="3"/>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END;</a:t>
            </a:r>
          </a:p>
          <a:p>
            <a:pPr lvl="3"/>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a:t>
            </a:r>
          </a:p>
          <a:p>
            <a:pPr lvl="3"/>
            <a:r>
              <a:rPr lang="en-US" sz="120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rPr>
              <a:t>--We get a notice that record with same values already exists in the dimension table</a:t>
            </a:r>
          </a:p>
          <a:p>
            <a:pPr lvl="2"/>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a:t>
            </a:r>
          </a:p>
          <a:p>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2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endParaRPr>
          </a:p>
          <a:p>
            <a:endPar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2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endParaRPr>
          </a:p>
          <a:p>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Select * from product_dim2 where </a:t>
            </a:r>
            <a:r>
              <a:rPr lang="en-US" sz="12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product_id</a:t>
            </a: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a:t>
            </a:r>
            <a:r>
              <a:rPr lang="en-US" sz="12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abcd</a:t>
            </a:r>
            <a:r>
              <a:rPr lang="en-US" sz="12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a:t>
            </a:r>
          </a:p>
          <a:p>
            <a:r>
              <a:rPr lang="en-US" sz="1200" dirty="0">
                <a:solidFill>
                  <a:schemeClr val="tx1">
                    <a:lumMod val="60000"/>
                    <a:lumOff val="40000"/>
                  </a:schemeClr>
                </a:solidFill>
                <a:latin typeface="Calibri" panose="020F0502020204030204" pitchFamily="34" charset="0"/>
                <a:ea typeface="SimSun" panose="02010600030101010101" pitchFamily="2" charset="-122"/>
                <a:cs typeface="Calibri" panose="020F0502020204030204" pitchFamily="34" charset="0"/>
              </a:rPr>
              <a:t>--Dimension table remains unchanged</a:t>
            </a:r>
          </a:p>
          <a:p>
            <a:endParaRPr lang="en-US" sz="1050" dirty="0">
              <a:effectLst/>
              <a:latin typeface="Calibri" panose="020F0502020204030204" pitchFamily="34" charset="0"/>
              <a:ea typeface="SimSun" panose="02010600030101010101" pitchFamily="2" charset="-122"/>
              <a:cs typeface="Calibri" panose="020F0502020204030204" pitchFamily="34" charset="0"/>
            </a:endParaRPr>
          </a:p>
          <a:p>
            <a:endParaRPr lang="en-US" sz="1050" dirty="0">
              <a:effectLst/>
              <a:latin typeface="Calibri" panose="020F0502020204030204" pitchFamily="34" charset="0"/>
              <a:ea typeface="SimSun" panose="02010600030101010101" pitchFamily="2" charset="-122"/>
              <a:cs typeface="Calibri" panose="020F0502020204030204" pitchFamily="34" charset="0"/>
            </a:endParaRPr>
          </a:p>
          <a:p>
            <a:endPar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a:p>
            <a:endParaRPr lang="en-US" sz="1050" u="sng" dirty="0">
              <a:effectLst/>
              <a:latin typeface="Calibri" panose="020F0502020204030204" pitchFamily="34" charset="0"/>
              <a:ea typeface="SimSun" panose="02010600030101010101" pitchFamily="2" charset="-122"/>
              <a:cs typeface="Calibri" panose="020F0502020204030204" pitchFamily="34" charset="0"/>
            </a:endParaRPr>
          </a:p>
          <a:p>
            <a:pPr marL="0" marR="0">
              <a:spcBef>
                <a:spcPts val="0"/>
              </a:spcBef>
              <a:spcAft>
                <a:spcPts val="0"/>
              </a:spcAft>
            </a:pPr>
            <a:endParaRPr lang="en-US" sz="1050" dirty="0">
              <a:solidFill>
                <a:schemeClr val="tx1">
                  <a:lumMod val="60000"/>
                  <a:lumOff val="40000"/>
                </a:schemeClr>
              </a:solidFill>
              <a:effectLst/>
              <a:latin typeface="Calibri" panose="020F0502020204030204" pitchFamily="34" charset="0"/>
              <a:ea typeface="SimSun" panose="02010600030101010101" pitchFamily="2" charset="-122"/>
              <a:cs typeface="Calibri" panose="020F0502020204030204" pitchFamily="34" charset="0"/>
            </a:endParaRPr>
          </a:p>
        </p:txBody>
      </p:sp>
      <p:pic>
        <p:nvPicPr>
          <p:cNvPr id="9" name="Picture 8">
            <a:extLst>
              <a:ext uri="{FF2B5EF4-FFF2-40B4-BE49-F238E27FC236}">
                <a16:creationId xmlns:a16="http://schemas.microsoft.com/office/drawing/2014/main" id="{5D87B99F-B3E2-D9FE-F7F0-FF139D8D5150}"/>
              </a:ext>
            </a:extLst>
          </p:cNvPr>
          <p:cNvPicPr>
            <a:picLocks noChangeAspect="1"/>
          </p:cNvPicPr>
          <p:nvPr/>
        </p:nvPicPr>
        <p:blipFill rotWithShape="1">
          <a:blip r:embed="rId2"/>
          <a:srcRect l="11575" t="61016" r="56028" b="26877"/>
          <a:stretch/>
        </p:blipFill>
        <p:spPr>
          <a:xfrm>
            <a:off x="378619" y="2629756"/>
            <a:ext cx="3326765" cy="699232"/>
          </a:xfrm>
          <a:prstGeom prst="rect">
            <a:avLst/>
          </a:prstGeom>
          <a:noFill/>
          <a:ln>
            <a:noFill/>
          </a:ln>
        </p:spPr>
      </p:pic>
      <p:pic>
        <p:nvPicPr>
          <p:cNvPr id="10" name="Picture 9">
            <a:extLst>
              <a:ext uri="{FF2B5EF4-FFF2-40B4-BE49-F238E27FC236}">
                <a16:creationId xmlns:a16="http://schemas.microsoft.com/office/drawing/2014/main" id="{CE1DE6E8-4CD9-5665-F657-D0282F30F3E8}"/>
              </a:ext>
            </a:extLst>
          </p:cNvPr>
          <p:cNvPicPr>
            <a:picLocks noChangeAspect="1"/>
          </p:cNvPicPr>
          <p:nvPr/>
        </p:nvPicPr>
        <p:blipFill>
          <a:blip r:embed="rId3"/>
          <a:srcRect l="19737" t="62902" r="3545" b="17081"/>
          <a:stretch>
            <a:fillRect/>
          </a:stretch>
        </p:blipFill>
        <p:spPr>
          <a:xfrm>
            <a:off x="378619" y="3951160"/>
            <a:ext cx="5688330" cy="897890"/>
          </a:xfrm>
          <a:prstGeom prst="rect">
            <a:avLst/>
          </a:prstGeom>
          <a:noFill/>
          <a:ln>
            <a:noFill/>
          </a:ln>
        </p:spPr>
      </p:pic>
    </p:spTree>
    <p:extLst>
      <p:ext uri="{BB962C8B-B14F-4D97-AF65-F5344CB8AC3E}">
        <p14:creationId xmlns:p14="http://schemas.microsoft.com/office/powerpoint/2010/main" val="2213056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96CFD-5550-B5F9-22E8-BA623832D4D3}"/>
              </a:ext>
            </a:extLst>
          </p:cNvPr>
          <p:cNvSpPr>
            <a:spLocks noGrp="1"/>
          </p:cNvSpPr>
          <p:nvPr>
            <p:ph type="title"/>
          </p:nvPr>
        </p:nvSpPr>
        <p:spPr>
          <a:xfrm>
            <a:off x="311700" y="109856"/>
            <a:ext cx="8520600" cy="607800"/>
          </a:xfrm>
        </p:spPr>
        <p:txBody>
          <a:bodyPr>
            <a:normAutofit fontScale="90000"/>
          </a:bodyPr>
          <a:lstStyle/>
          <a:p>
            <a:r>
              <a:rPr lang="en-IN" dirty="0">
                <a:latin typeface="Calibri" panose="020F0502020204030204" pitchFamily="34" charset="0"/>
                <a:cs typeface="Calibri" panose="020F0502020204030204" pitchFamily="34" charset="0"/>
              </a:rPr>
              <a:t>Indexes</a:t>
            </a:r>
          </a:p>
        </p:txBody>
      </p:sp>
      <p:sp>
        <p:nvSpPr>
          <p:cNvPr id="3" name="Text Placeholder 2">
            <a:extLst>
              <a:ext uri="{FF2B5EF4-FFF2-40B4-BE49-F238E27FC236}">
                <a16:creationId xmlns:a16="http://schemas.microsoft.com/office/drawing/2014/main" id="{5171594B-9145-CDE6-D8E8-5E45DE54FAFE}"/>
              </a:ext>
            </a:extLst>
          </p:cNvPr>
          <p:cNvSpPr>
            <a:spLocks noGrp="1"/>
          </p:cNvSpPr>
          <p:nvPr>
            <p:ph type="body" idx="1"/>
          </p:nvPr>
        </p:nvSpPr>
        <p:spPr>
          <a:xfrm>
            <a:off x="311700" y="655347"/>
            <a:ext cx="8520600" cy="3832806"/>
          </a:xfrm>
        </p:spPr>
        <p:txBody>
          <a:bodyPr>
            <a:normAutofit fontScale="25000" lnSpcReduction="20000"/>
          </a:bodyPr>
          <a:lstStyle/>
          <a:p>
            <a:pPr marL="0" marR="0" lvl="0" indent="0" algn="just">
              <a:spcBef>
                <a:spcPts val="0"/>
              </a:spcBef>
              <a:spcAft>
                <a:spcPts val="0"/>
              </a:spcAft>
              <a:buNone/>
            </a:pPr>
            <a:r>
              <a:rPr lang="en-US" sz="4200" dirty="0">
                <a:latin typeface="Calibri" panose="020F0502020204030204" pitchFamily="34" charset="0"/>
                <a:ea typeface="SimSun" panose="02010600030101010101" pitchFamily="2" charset="-122"/>
                <a:cs typeface="Times New Roman" panose="02020603050405020304" pitchFamily="18" charset="0"/>
              </a:rPr>
              <a:t>1. </a:t>
            </a:r>
            <a:r>
              <a:rPr lang="en-US" sz="4800" b="0" dirty="0">
                <a:effectLst/>
                <a:latin typeface="Calibri" panose="020F0502020204030204" pitchFamily="34" charset="0"/>
                <a:ea typeface="SimSun" panose="02010600030101010101" pitchFamily="2" charset="-122"/>
                <a:cs typeface="Times New Roman" panose="02020603050405020304" pitchFamily="18" charset="0"/>
              </a:rPr>
              <a:t>B-Tree index on the </a:t>
            </a:r>
            <a:r>
              <a:rPr lang="en-US" sz="4800" b="0" dirty="0" err="1">
                <a:effectLst/>
                <a:latin typeface="Calibri" panose="020F0502020204030204" pitchFamily="34" charset="0"/>
                <a:ea typeface="SimSun" panose="02010600030101010101" pitchFamily="2" charset="-122"/>
                <a:cs typeface="Times New Roman" panose="02020603050405020304" pitchFamily="18" charset="0"/>
              </a:rPr>
              <a:t>current_flag</a:t>
            </a:r>
            <a:r>
              <a:rPr lang="en-US" sz="4800" b="0" dirty="0">
                <a:effectLst/>
                <a:latin typeface="Calibri" panose="020F0502020204030204" pitchFamily="34" charset="0"/>
                <a:ea typeface="SimSun" panose="02010600030101010101" pitchFamily="2" charset="-122"/>
                <a:cs typeface="Times New Roman" panose="02020603050405020304" pitchFamily="18" charset="0"/>
              </a:rPr>
              <a:t> attribute of the Product dimension table: efficiently searching for most applicable/ latest product details and dimensions (i.e. where current flag is ‘true’)</a:t>
            </a:r>
          </a:p>
          <a:p>
            <a:pPr marL="457200" lvl="1" indent="0">
              <a:buNone/>
            </a:pPr>
            <a:r>
              <a:rPr lang="en-US" sz="4400" b="0" dirty="0">
                <a:effectLst/>
                <a:latin typeface="Calibri" panose="020F0502020204030204" pitchFamily="34" charset="0"/>
                <a:ea typeface="SimSun" panose="02010600030101010101" pitchFamily="2" charset="-122"/>
                <a:cs typeface="Times New Roman" panose="02020603050405020304" pitchFamily="18" charset="0"/>
              </a:rPr>
              <a:t>CREATE INDEX </a:t>
            </a:r>
            <a:r>
              <a:rPr lang="en-US" sz="4400" b="0" dirty="0" err="1">
                <a:effectLst/>
                <a:latin typeface="Calibri" panose="020F0502020204030204" pitchFamily="34" charset="0"/>
                <a:ea typeface="SimSun" panose="02010600030101010101" pitchFamily="2" charset="-122"/>
                <a:cs typeface="Times New Roman" panose="02020603050405020304" pitchFamily="18" charset="0"/>
              </a:rPr>
              <a:t>product_current</a:t>
            </a:r>
            <a:endParaRPr lang="en-US" sz="4400" dirty="0">
              <a:effectLst/>
              <a:latin typeface="Calibri" panose="020F0502020204030204" pitchFamily="34" charset="0"/>
              <a:ea typeface="SimSun" panose="02010600030101010101" pitchFamily="2" charset="-122"/>
              <a:cs typeface="Times New Roman" panose="02020603050405020304" pitchFamily="18" charset="0"/>
            </a:endParaRPr>
          </a:p>
          <a:p>
            <a:pPr marL="457200" lvl="1" indent="0">
              <a:buNone/>
            </a:pPr>
            <a:r>
              <a:rPr lang="en-US" sz="4400" b="0" dirty="0">
                <a:effectLst/>
                <a:latin typeface="Calibri" panose="020F0502020204030204" pitchFamily="34" charset="0"/>
                <a:ea typeface="SimSun" panose="02010600030101010101" pitchFamily="2" charset="-122"/>
                <a:cs typeface="Times New Roman" panose="02020603050405020304" pitchFamily="18" charset="0"/>
              </a:rPr>
              <a:t>ON product_dim2 (</a:t>
            </a:r>
            <a:r>
              <a:rPr lang="en-US" sz="4400" b="0" dirty="0" err="1">
                <a:effectLst/>
                <a:latin typeface="Calibri" panose="020F0502020204030204" pitchFamily="34" charset="0"/>
                <a:ea typeface="SimSun" panose="02010600030101010101" pitchFamily="2" charset="-122"/>
                <a:cs typeface="Times New Roman" panose="02020603050405020304" pitchFamily="18" charset="0"/>
              </a:rPr>
              <a:t>current_flag</a:t>
            </a:r>
            <a:r>
              <a:rPr lang="en-US" sz="4400" b="0" dirty="0">
                <a:effectLst/>
                <a:latin typeface="Calibri" panose="020F0502020204030204" pitchFamily="34" charset="0"/>
                <a:ea typeface="SimSun" panose="02010600030101010101" pitchFamily="2" charset="-122"/>
                <a:cs typeface="Times New Roman" panose="02020603050405020304" pitchFamily="18" charset="0"/>
              </a:rPr>
              <a:t>);</a:t>
            </a:r>
          </a:p>
          <a:p>
            <a:pPr marL="457200" lvl="1" indent="0">
              <a:buNone/>
            </a:pPr>
            <a:endParaRPr lang="en-US" sz="4400" b="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US" sz="4800" dirty="0">
                <a:effectLst/>
                <a:latin typeface="Calibri" panose="020F0502020204030204" pitchFamily="34" charset="0"/>
                <a:ea typeface="SimSun" panose="02010600030101010101" pitchFamily="2" charset="-122"/>
                <a:cs typeface="Times New Roman" panose="02020603050405020304" pitchFamily="18" charset="0"/>
              </a:rPr>
              <a:t>2. B-Tree index on the </a:t>
            </a:r>
            <a:r>
              <a:rPr lang="en-US" sz="4800" dirty="0" err="1">
                <a:effectLst/>
                <a:latin typeface="Calibri" panose="020F0502020204030204" pitchFamily="34" charset="0"/>
                <a:ea typeface="SimSun" panose="02010600030101010101" pitchFamily="2" charset="-122"/>
                <a:cs typeface="Times New Roman" panose="02020603050405020304" pitchFamily="18" charset="0"/>
              </a:rPr>
              <a:t>purchase_quarter</a:t>
            </a:r>
            <a:r>
              <a:rPr lang="en-US" sz="4800" dirty="0">
                <a:effectLst/>
                <a:latin typeface="Calibri" panose="020F0502020204030204" pitchFamily="34" charset="0"/>
                <a:ea typeface="SimSun" panose="02010600030101010101" pitchFamily="2" charset="-122"/>
                <a:cs typeface="Times New Roman" panose="02020603050405020304" pitchFamily="18" charset="0"/>
              </a:rPr>
              <a:t> attribute of the </a:t>
            </a:r>
            <a:r>
              <a:rPr lang="en-US" sz="4800" dirty="0" err="1">
                <a:effectLst/>
                <a:latin typeface="Calibri" panose="020F0502020204030204" pitchFamily="34" charset="0"/>
                <a:ea typeface="SimSun" panose="02010600030101010101" pitchFamily="2" charset="-122"/>
                <a:cs typeface="Times New Roman" panose="02020603050405020304" pitchFamily="18" charset="0"/>
              </a:rPr>
              <a:t>Purchased_time</a:t>
            </a:r>
            <a:r>
              <a:rPr lang="en-US" sz="4800" dirty="0">
                <a:effectLst/>
                <a:latin typeface="Calibri" panose="020F0502020204030204" pitchFamily="34" charset="0"/>
                <a:ea typeface="SimSun" panose="02010600030101010101" pitchFamily="2" charset="-122"/>
                <a:cs typeface="Times New Roman" panose="02020603050405020304" pitchFamily="18" charset="0"/>
              </a:rPr>
              <a:t> dimension: quickly retrieving sales/ revenue for a certain quarter, eliminating the need for a full table scan</a:t>
            </a:r>
          </a:p>
          <a:p>
            <a:pPr marL="457200" lvl="1" indent="0">
              <a:buNone/>
            </a:pPr>
            <a:r>
              <a:rPr lang="en-US" sz="4400" dirty="0">
                <a:effectLst/>
                <a:latin typeface="Calibri" panose="020F0502020204030204" pitchFamily="34" charset="0"/>
                <a:ea typeface="SimSun" panose="02010600030101010101" pitchFamily="2" charset="-122"/>
                <a:cs typeface="Times New Roman" panose="02020603050405020304" pitchFamily="18" charset="0"/>
              </a:rPr>
              <a:t>CREATE INDEX </a:t>
            </a:r>
            <a:r>
              <a:rPr lang="en-US" sz="4400" dirty="0" err="1">
                <a:effectLst/>
                <a:latin typeface="Calibri" panose="020F0502020204030204" pitchFamily="34" charset="0"/>
                <a:ea typeface="SimSun" panose="02010600030101010101" pitchFamily="2" charset="-122"/>
                <a:cs typeface="Times New Roman" panose="02020603050405020304" pitchFamily="18" charset="0"/>
              </a:rPr>
              <a:t>purchasedtime_quarter</a:t>
            </a:r>
            <a:endParaRPr lang="en-US" sz="4400" dirty="0">
              <a:effectLst/>
              <a:latin typeface="Calibri" panose="020F0502020204030204" pitchFamily="34" charset="0"/>
              <a:ea typeface="SimSun" panose="02010600030101010101" pitchFamily="2" charset="-122"/>
              <a:cs typeface="Times New Roman" panose="02020603050405020304" pitchFamily="18" charset="0"/>
            </a:endParaRPr>
          </a:p>
          <a:p>
            <a:pPr marL="457200" lvl="1" indent="0">
              <a:buNone/>
            </a:pPr>
            <a:r>
              <a:rPr lang="en-US" sz="4400" dirty="0">
                <a:effectLst/>
                <a:latin typeface="Calibri" panose="020F0502020204030204" pitchFamily="34" charset="0"/>
                <a:ea typeface="SimSun" panose="02010600030101010101" pitchFamily="2" charset="-122"/>
                <a:cs typeface="Times New Roman" panose="02020603050405020304" pitchFamily="18" charset="0"/>
              </a:rPr>
              <a:t>ON </a:t>
            </a:r>
            <a:r>
              <a:rPr lang="en-US" sz="4400" dirty="0" err="1">
                <a:effectLst/>
                <a:latin typeface="Calibri" panose="020F0502020204030204" pitchFamily="34" charset="0"/>
                <a:ea typeface="SimSun" panose="02010600030101010101" pitchFamily="2" charset="-122"/>
                <a:cs typeface="Times New Roman" panose="02020603050405020304" pitchFamily="18" charset="0"/>
              </a:rPr>
              <a:t>purchased_time_dim</a:t>
            </a:r>
            <a:r>
              <a:rPr lang="en-US" sz="4400" dirty="0">
                <a:effectLst/>
                <a:latin typeface="Calibri" panose="020F0502020204030204" pitchFamily="34" charset="0"/>
                <a:ea typeface="SimSun" panose="02010600030101010101" pitchFamily="2" charset="-122"/>
                <a:cs typeface="Times New Roman" panose="02020603050405020304" pitchFamily="18" charset="0"/>
              </a:rPr>
              <a:t> (</a:t>
            </a:r>
            <a:r>
              <a:rPr lang="en-US" sz="4400" dirty="0" err="1">
                <a:effectLst/>
                <a:latin typeface="Calibri" panose="020F0502020204030204" pitchFamily="34" charset="0"/>
                <a:ea typeface="SimSun" panose="02010600030101010101" pitchFamily="2" charset="-122"/>
                <a:cs typeface="Times New Roman" panose="02020603050405020304" pitchFamily="18" charset="0"/>
              </a:rPr>
              <a:t>purchase_quarter</a:t>
            </a:r>
            <a:r>
              <a:rPr lang="en-US" sz="4400" dirty="0">
                <a:effectLst/>
                <a:latin typeface="Calibri" panose="020F0502020204030204" pitchFamily="34" charset="0"/>
                <a:ea typeface="SimSun" panose="02010600030101010101" pitchFamily="2" charset="-122"/>
                <a:cs typeface="Times New Roman" panose="02020603050405020304" pitchFamily="18" charset="0"/>
              </a:rPr>
              <a:t>);</a:t>
            </a:r>
          </a:p>
          <a:p>
            <a:pPr marL="457200" lvl="1" indent="0">
              <a:buNone/>
            </a:pPr>
            <a:endParaRPr lang="en-US" sz="44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US" sz="4800" dirty="0">
                <a:effectLst/>
                <a:latin typeface="Calibri" panose="020F0502020204030204" pitchFamily="34" charset="0"/>
                <a:ea typeface="SimSun" panose="02010600030101010101" pitchFamily="2" charset="-122"/>
                <a:cs typeface="Times New Roman" panose="02020603050405020304" pitchFamily="18" charset="0"/>
              </a:rPr>
              <a:t>3. </a:t>
            </a:r>
            <a:r>
              <a:rPr lang="en-US" sz="4800" dirty="0">
                <a:latin typeface="Calibri" panose="020F0502020204030204" pitchFamily="34" charset="0"/>
                <a:ea typeface="SimSun" panose="02010600030101010101" pitchFamily="2" charset="-122"/>
                <a:cs typeface="Times New Roman" panose="02020603050405020304" pitchFamily="18" charset="0"/>
              </a:rPr>
              <a:t>M</a:t>
            </a:r>
            <a:r>
              <a:rPr lang="en-US" sz="4800" dirty="0">
                <a:effectLst/>
                <a:latin typeface="Calibri" panose="020F0502020204030204" pitchFamily="34" charset="0"/>
                <a:ea typeface="SimSun" panose="02010600030101010101" pitchFamily="2" charset="-122"/>
                <a:cs typeface="Times New Roman" panose="02020603050405020304" pitchFamily="18" charset="0"/>
              </a:rPr>
              <a:t>ulticolumn index for state and city attributes of the Customer dimension table: state used more often for lookups</a:t>
            </a:r>
          </a:p>
          <a:p>
            <a:pPr marL="457200" lvl="1" indent="0">
              <a:buNone/>
            </a:pPr>
            <a:r>
              <a:rPr lang="en-US" sz="4400" dirty="0">
                <a:effectLst/>
                <a:latin typeface="Calibri" panose="020F0502020204030204" pitchFamily="34" charset="0"/>
                <a:ea typeface="SimSun" panose="02010600030101010101" pitchFamily="2" charset="-122"/>
                <a:cs typeface="Times New Roman" panose="02020603050405020304" pitchFamily="18" charset="0"/>
              </a:rPr>
              <a:t>CREATE INDEX </a:t>
            </a:r>
            <a:r>
              <a:rPr lang="en-US" sz="4400" dirty="0" err="1">
                <a:effectLst/>
                <a:latin typeface="Calibri" panose="020F0502020204030204" pitchFamily="34" charset="0"/>
                <a:ea typeface="SimSun" panose="02010600030101010101" pitchFamily="2" charset="-122"/>
                <a:cs typeface="Times New Roman" panose="02020603050405020304" pitchFamily="18" charset="0"/>
              </a:rPr>
              <a:t>customer_address</a:t>
            </a:r>
            <a:endParaRPr lang="en-US" sz="4400" dirty="0">
              <a:effectLst/>
              <a:latin typeface="Calibri" panose="020F0502020204030204" pitchFamily="34" charset="0"/>
              <a:ea typeface="SimSun" panose="02010600030101010101" pitchFamily="2" charset="-122"/>
              <a:cs typeface="Times New Roman" panose="02020603050405020304" pitchFamily="18" charset="0"/>
            </a:endParaRPr>
          </a:p>
          <a:p>
            <a:pPr marL="457200" lvl="1" indent="0">
              <a:buNone/>
            </a:pPr>
            <a:r>
              <a:rPr lang="en-US" sz="4400" dirty="0">
                <a:effectLst/>
                <a:latin typeface="Calibri" panose="020F0502020204030204" pitchFamily="34" charset="0"/>
                <a:ea typeface="SimSun" panose="02010600030101010101" pitchFamily="2" charset="-122"/>
                <a:cs typeface="Times New Roman" panose="02020603050405020304" pitchFamily="18" charset="0"/>
              </a:rPr>
              <a:t>ON </a:t>
            </a:r>
            <a:r>
              <a:rPr lang="en-US" sz="4400" dirty="0" err="1">
                <a:effectLst/>
                <a:latin typeface="Calibri" panose="020F0502020204030204" pitchFamily="34" charset="0"/>
                <a:ea typeface="SimSun" panose="02010600030101010101" pitchFamily="2" charset="-122"/>
                <a:cs typeface="Times New Roman" panose="02020603050405020304" pitchFamily="18" charset="0"/>
              </a:rPr>
              <a:t>customer_dim</a:t>
            </a:r>
            <a:r>
              <a:rPr lang="en-US" sz="4400" dirty="0">
                <a:effectLst/>
                <a:latin typeface="Calibri" panose="020F0502020204030204" pitchFamily="34" charset="0"/>
                <a:ea typeface="SimSun" panose="02010600030101010101" pitchFamily="2" charset="-122"/>
                <a:cs typeface="Times New Roman" panose="02020603050405020304" pitchFamily="18" charset="0"/>
              </a:rPr>
              <a:t> (</a:t>
            </a:r>
            <a:r>
              <a:rPr lang="en-US" sz="4400" dirty="0" err="1">
                <a:effectLst/>
                <a:latin typeface="Calibri" panose="020F0502020204030204" pitchFamily="34" charset="0"/>
                <a:ea typeface="SimSun" panose="02010600030101010101" pitchFamily="2" charset="-122"/>
                <a:cs typeface="Times New Roman" panose="02020603050405020304" pitchFamily="18" charset="0"/>
              </a:rPr>
              <a:t>customer_state,customer_city</a:t>
            </a:r>
            <a:r>
              <a:rPr lang="en-US" sz="4400" dirty="0">
                <a:effectLst/>
                <a:latin typeface="Calibri" panose="020F0502020204030204" pitchFamily="34" charset="0"/>
                <a:ea typeface="SimSun" panose="02010600030101010101" pitchFamily="2" charset="-122"/>
                <a:cs typeface="Times New Roman" panose="02020603050405020304" pitchFamily="18" charset="0"/>
              </a:rPr>
              <a:t>);</a:t>
            </a:r>
          </a:p>
          <a:p>
            <a:pPr marL="0" marR="0" indent="0">
              <a:spcBef>
                <a:spcPts val="0"/>
              </a:spcBef>
              <a:spcAft>
                <a:spcPts val="0"/>
              </a:spcAft>
              <a:buNone/>
            </a:pPr>
            <a:endParaRPr lang="en-US" sz="48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4800" dirty="0">
                <a:effectLst/>
                <a:latin typeface="Calibri" panose="020F0502020204030204" pitchFamily="34" charset="0"/>
                <a:ea typeface="SimSun" panose="02010600030101010101" pitchFamily="2" charset="-122"/>
                <a:cs typeface="Times New Roman" panose="02020603050405020304" pitchFamily="18" charset="0"/>
              </a:rPr>
              <a:t>If we search for sales or revenue per state or for a city in a particular state (by joining </a:t>
            </a:r>
            <a:r>
              <a:rPr lang="en-US" sz="4800" dirty="0" err="1">
                <a:effectLst/>
                <a:latin typeface="Calibri" panose="020F0502020204030204" pitchFamily="34" charset="0"/>
                <a:ea typeface="SimSun" panose="02010600030101010101" pitchFamily="2" charset="-122"/>
                <a:cs typeface="Times New Roman" panose="02020603050405020304" pitchFamily="18" charset="0"/>
              </a:rPr>
              <a:t>customer_dim</a:t>
            </a:r>
            <a:r>
              <a:rPr lang="en-US" sz="4800" dirty="0">
                <a:effectLst/>
                <a:latin typeface="Calibri" panose="020F0502020204030204" pitchFamily="34" charset="0"/>
                <a:ea typeface="SimSun" panose="02010600030101010101" pitchFamily="2" charset="-122"/>
                <a:cs typeface="Times New Roman" panose="02020603050405020304" pitchFamily="18" charset="0"/>
              </a:rPr>
              <a:t> dimension table and </a:t>
            </a:r>
            <a:r>
              <a:rPr lang="en-US" sz="4800" dirty="0" err="1">
                <a:effectLst/>
                <a:latin typeface="Calibri" panose="020F0502020204030204" pitchFamily="34" charset="0"/>
                <a:ea typeface="SimSun" panose="02010600030101010101" pitchFamily="2" charset="-122"/>
                <a:cs typeface="Times New Roman" panose="02020603050405020304" pitchFamily="18" charset="0"/>
              </a:rPr>
              <a:t>product_orders</a:t>
            </a:r>
            <a:r>
              <a:rPr lang="en-US" sz="4800" dirty="0">
                <a:effectLst/>
                <a:latin typeface="Calibri" panose="020F0502020204030204" pitchFamily="34" charset="0"/>
                <a:ea typeface="SimSun" panose="02010600030101010101" pitchFamily="2" charset="-122"/>
                <a:cs typeface="Times New Roman" panose="02020603050405020304" pitchFamily="18" charset="0"/>
              </a:rPr>
              <a:t> fact table), this index will be used to efficiently scan through the table and retrieve relevant records quickly. However if we search only on the city (i.e. where condition only looks for sales/revenue in a particular city), this index will not be applicable and a full table scan will be used.</a:t>
            </a:r>
          </a:p>
          <a:p>
            <a:pPr marL="0" marR="0" indent="0" algn="just">
              <a:spcBef>
                <a:spcPts val="0"/>
              </a:spcBef>
              <a:spcAft>
                <a:spcPts val="0"/>
              </a:spcAft>
              <a:buNone/>
            </a:pPr>
            <a:endParaRPr lang="en-US" sz="48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4800" dirty="0">
                <a:effectLst/>
                <a:latin typeface="Calibri" panose="020F0502020204030204" pitchFamily="34" charset="0"/>
                <a:ea typeface="SimSun" panose="02010600030101010101" pitchFamily="2" charset="-122"/>
                <a:cs typeface="Times New Roman" panose="02020603050405020304" pitchFamily="18" charset="0"/>
              </a:rPr>
              <a:t>Ideally, since </a:t>
            </a:r>
            <a:r>
              <a:rPr lang="en-US" sz="4800" dirty="0" err="1">
                <a:effectLst/>
                <a:latin typeface="Calibri" panose="020F0502020204030204" pitchFamily="34" charset="0"/>
                <a:ea typeface="SimSun" panose="02010600030101010101" pitchFamily="2" charset="-122"/>
                <a:cs typeface="Times New Roman" panose="02020603050405020304" pitchFamily="18" charset="0"/>
              </a:rPr>
              <a:t>current_flag</a:t>
            </a:r>
            <a:r>
              <a:rPr lang="en-US" sz="4800" dirty="0">
                <a:effectLst/>
                <a:latin typeface="Calibri" panose="020F0502020204030204" pitchFamily="34" charset="0"/>
                <a:ea typeface="SimSun" panose="02010600030101010101" pitchFamily="2" charset="-122"/>
                <a:cs typeface="Times New Roman" panose="02020603050405020304" pitchFamily="18" charset="0"/>
              </a:rPr>
              <a:t>, </a:t>
            </a:r>
            <a:r>
              <a:rPr lang="en-US" sz="4800" dirty="0" err="1">
                <a:effectLst/>
                <a:latin typeface="Calibri" panose="020F0502020204030204" pitchFamily="34" charset="0"/>
                <a:ea typeface="SimSun" panose="02010600030101010101" pitchFamily="2" charset="-122"/>
                <a:cs typeface="Times New Roman" panose="02020603050405020304" pitchFamily="18" charset="0"/>
              </a:rPr>
              <a:t>customer_state</a:t>
            </a:r>
            <a:r>
              <a:rPr lang="en-US" sz="4800" dirty="0">
                <a:effectLst/>
                <a:latin typeface="Calibri" panose="020F0502020204030204" pitchFamily="34" charset="0"/>
                <a:ea typeface="SimSun" panose="02010600030101010101" pitchFamily="2" charset="-122"/>
                <a:cs typeface="Times New Roman" panose="02020603050405020304" pitchFamily="18" charset="0"/>
              </a:rPr>
              <a:t> and </a:t>
            </a:r>
            <a:r>
              <a:rPr lang="en-US" sz="4800" dirty="0" err="1">
                <a:effectLst/>
                <a:latin typeface="Calibri" panose="020F0502020204030204" pitchFamily="34" charset="0"/>
                <a:ea typeface="SimSun" panose="02010600030101010101" pitchFamily="2" charset="-122"/>
                <a:cs typeface="Times New Roman" panose="02020603050405020304" pitchFamily="18" charset="0"/>
              </a:rPr>
              <a:t>purchase_quarter</a:t>
            </a:r>
            <a:r>
              <a:rPr lang="en-US" sz="4800" dirty="0">
                <a:effectLst/>
                <a:latin typeface="Calibri" panose="020F0502020204030204" pitchFamily="34" charset="0"/>
                <a:ea typeface="SimSun" panose="02010600030101010101" pitchFamily="2" charset="-122"/>
                <a:cs typeface="Times New Roman" panose="02020603050405020304" pitchFamily="18" charset="0"/>
              </a:rPr>
              <a:t> are attributes with low cardinality (more repeating values), a Bitmap index would be useful. Moreover, Bitmap indexes are more suitable for decision support systems. However </a:t>
            </a:r>
            <a:r>
              <a:rPr lang="en-US" sz="4800" dirty="0" err="1">
                <a:effectLst/>
                <a:latin typeface="Calibri" panose="020F0502020204030204" pitchFamily="34" charset="0"/>
                <a:ea typeface="SimSun" panose="02010600030101010101" pitchFamily="2" charset="-122"/>
                <a:cs typeface="Times New Roman" panose="02020603050405020304" pitchFamily="18" charset="0"/>
              </a:rPr>
              <a:t>Postgresql</a:t>
            </a:r>
            <a:r>
              <a:rPr lang="en-US" sz="4800" dirty="0">
                <a:effectLst/>
                <a:latin typeface="Calibri" panose="020F0502020204030204" pitchFamily="34" charset="0"/>
                <a:ea typeface="SimSun" panose="02010600030101010101" pitchFamily="2" charset="-122"/>
                <a:cs typeface="Times New Roman" panose="02020603050405020304" pitchFamily="18" charset="0"/>
              </a:rPr>
              <a:t> does not support bitmap indexes, hence I have used a B-Tree index here.</a:t>
            </a:r>
          </a:p>
          <a:p>
            <a:pPr marL="0" marR="0" indent="0">
              <a:spcBef>
                <a:spcPts val="0"/>
              </a:spcBef>
              <a:spcAft>
                <a:spcPts val="0"/>
              </a:spcAft>
              <a:buNone/>
            </a:pPr>
            <a:endParaRPr lang="en-US" sz="44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a:spcBef>
                <a:spcPts val="0"/>
              </a:spcBef>
              <a:spcAft>
                <a:spcPts val="0"/>
              </a:spcAft>
              <a:buFont typeface="Times New Roman" panose="02020603050405020304" pitchFamily="18" charset="0"/>
              <a:buAutoNum type="arabicPeriod"/>
            </a:pPr>
            <a:endParaRPr lang="en-US" sz="4400" dirty="0">
              <a:effectLst/>
              <a:latin typeface="Calibri" panose="020F0502020204030204" pitchFamily="34"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US" sz="4400" b="0" dirty="0">
                <a:effectLst/>
                <a:latin typeface="Calibri" panose="020F0502020204030204" pitchFamily="34" charset="0"/>
                <a:ea typeface="SimSun" panose="02010600030101010101" pitchFamily="2" charset="-122"/>
                <a:cs typeface="Times New Roman" panose="02020603050405020304" pitchFamily="18" charset="0"/>
              </a:rPr>
              <a:t> </a:t>
            </a:r>
            <a:endParaRPr lang="en-US" sz="4400" dirty="0">
              <a:effectLst/>
              <a:latin typeface="Calibri" panose="020F0502020204030204" pitchFamily="34" charset="0"/>
              <a:ea typeface="SimSun" panose="02010600030101010101" pitchFamily="2" charset="-122"/>
              <a:cs typeface="Times New Roman" panose="02020603050405020304" pitchFamily="18" charset="0"/>
            </a:endParaRP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1499600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2FC34-E892-E8A7-D6A9-99F3E3A7CB6F}"/>
              </a:ext>
            </a:extLst>
          </p:cNvPr>
          <p:cNvSpPr>
            <a:spLocks noGrp="1"/>
          </p:cNvSpPr>
          <p:nvPr>
            <p:ph type="title"/>
          </p:nvPr>
        </p:nvSpPr>
        <p:spPr>
          <a:xfrm>
            <a:off x="311700" y="181400"/>
            <a:ext cx="8520600" cy="607800"/>
          </a:xfrm>
        </p:spPr>
        <p:txBody>
          <a:bodyPr>
            <a:normAutofit fontScale="90000"/>
          </a:bodyPr>
          <a:lstStyle/>
          <a:p>
            <a:r>
              <a:rPr lang="en-IN" dirty="0">
                <a:latin typeface="Calibri" panose="020F0502020204030204" pitchFamily="34" charset="0"/>
                <a:cs typeface="Calibri" panose="020F0502020204030204" pitchFamily="34" charset="0"/>
              </a:rPr>
              <a:t>Business questions</a:t>
            </a:r>
          </a:p>
        </p:txBody>
      </p:sp>
      <p:sp>
        <p:nvSpPr>
          <p:cNvPr id="3" name="Text Placeholder 2">
            <a:extLst>
              <a:ext uri="{FF2B5EF4-FFF2-40B4-BE49-F238E27FC236}">
                <a16:creationId xmlns:a16="http://schemas.microsoft.com/office/drawing/2014/main" id="{7D5FA5BF-207A-F3C2-75EE-C99196F74296}"/>
              </a:ext>
            </a:extLst>
          </p:cNvPr>
          <p:cNvSpPr>
            <a:spLocks noGrp="1"/>
          </p:cNvSpPr>
          <p:nvPr>
            <p:ph type="body" idx="1"/>
          </p:nvPr>
        </p:nvSpPr>
        <p:spPr>
          <a:xfrm>
            <a:off x="311700" y="914400"/>
            <a:ext cx="8520600" cy="3654475"/>
          </a:xfrm>
        </p:spPr>
        <p:txBody>
          <a:bodyPr>
            <a:normAutofit fontScale="85000" lnSpcReduction="20000"/>
          </a:bodyPr>
          <a:lstStyle/>
          <a:p>
            <a:pPr marL="114300" indent="0" algn="just">
              <a:buNone/>
            </a:pPr>
            <a:r>
              <a:rPr lang="en-US" dirty="0">
                <a:latin typeface="Calibri" panose="020F0502020204030204" pitchFamily="34" charset="0"/>
                <a:cs typeface="Calibri" panose="020F0502020204030204" pitchFamily="34" charset="0"/>
              </a:rPr>
              <a:t>1. Finding out the highest selling product category as well as identifying under performing product categories in order to make informed decisions on which products should be dropped or marketed more.</a:t>
            </a:r>
          </a:p>
          <a:p>
            <a:pPr marL="114300" indent="0" algn="just">
              <a:buNone/>
            </a:pPr>
            <a:endParaRPr lang="en-US" dirty="0">
              <a:latin typeface="Calibri" panose="020F0502020204030204" pitchFamily="34" charset="0"/>
              <a:cs typeface="Calibri" panose="020F0502020204030204" pitchFamily="34" charset="0"/>
            </a:endParaRPr>
          </a:p>
          <a:p>
            <a:pPr marL="114300" indent="0" algn="just">
              <a:buNone/>
            </a:pPr>
            <a:r>
              <a:rPr lang="en-US" dirty="0">
                <a:latin typeface="Calibri" panose="020F0502020204030204" pitchFamily="34" charset="0"/>
                <a:cs typeface="Calibri" panose="020F0502020204030204" pitchFamily="34" charset="0"/>
              </a:rPr>
              <a:t>2. Finding out which quarter had the highest revenue to understand what factors contributed to a higher earning in that quarter (for example, quarter 2 could have a higher revenue because of summer sales). Further looking at top 10 best selling product categories in this highest earning quarter to make business decisions on marketing these products during peak season.</a:t>
            </a:r>
          </a:p>
          <a:p>
            <a:pPr marL="114300" indent="0" algn="just">
              <a:buNone/>
            </a:pPr>
            <a:endParaRPr lang="en-US" dirty="0">
              <a:latin typeface="Calibri" panose="020F0502020204030204" pitchFamily="34" charset="0"/>
              <a:cs typeface="Calibri" panose="020F0502020204030204" pitchFamily="34" charset="0"/>
            </a:endParaRPr>
          </a:p>
          <a:p>
            <a:pPr marL="114300" indent="0" algn="just">
              <a:buNone/>
            </a:pPr>
            <a:r>
              <a:rPr lang="en-US" dirty="0">
                <a:latin typeface="Calibri" panose="020F0502020204030204" pitchFamily="34" charset="0"/>
                <a:cs typeface="Calibri" panose="020F0502020204030204" pitchFamily="34" charset="0"/>
              </a:rPr>
              <a:t>3. Observing trend in total revenue across all 3 years the company has data for (2016 to 2018).</a:t>
            </a:r>
          </a:p>
          <a:p>
            <a:pPr marL="114300" indent="0" algn="just">
              <a:buNone/>
            </a:pPr>
            <a:endParaRPr lang="en-US" dirty="0">
              <a:latin typeface="Calibri" panose="020F0502020204030204" pitchFamily="34" charset="0"/>
              <a:cs typeface="Calibri" panose="020F0502020204030204" pitchFamily="34" charset="0"/>
            </a:endParaRPr>
          </a:p>
          <a:p>
            <a:pPr marL="114300" indent="0" algn="just">
              <a:buNone/>
            </a:pPr>
            <a:r>
              <a:rPr lang="en-US" dirty="0">
                <a:latin typeface="Calibri" panose="020F0502020204030204" pitchFamily="34" charset="0"/>
                <a:cs typeface="Calibri" panose="020F0502020204030204" pitchFamily="34" charset="0"/>
              </a:rPr>
              <a:t>4. Analyzing average review scores per month. This can be used to understand customer sentiments  throughout the year (for example, checking if ratings are higher during the holiday season, etc.).</a:t>
            </a:r>
          </a:p>
          <a:p>
            <a:pPr marL="114300" indent="0" algn="just">
              <a:buNone/>
            </a:pPr>
            <a:endParaRPr lang="en-US" dirty="0">
              <a:latin typeface="Calibri" panose="020F0502020204030204" pitchFamily="34" charset="0"/>
              <a:cs typeface="Calibri" panose="020F0502020204030204" pitchFamily="34" charset="0"/>
            </a:endParaRPr>
          </a:p>
          <a:p>
            <a:pPr marL="114300" indent="0" algn="just">
              <a:buNone/>
            </a:pPr>
            <a:r>
              <a:rPr lang="en-US" dirty="0">
                <a:latin typeface="Calibri" panose="020F0502020204030204" pitchFamily="34" charset="0"/>
                <a:cs typeface="Calibri" panose="020F0502020204030204" pitchFamily="34" charset="0"/>
              </a:rPr>
              <a:t>5. Analyzing average review scores per quarter across all 3 years. For example, if the company launched a new product, it might be useful to look into ratings during this period.</a:t>
            </a:r>
          </a:p>
          <a:p>
            <a:pPr marL="114300" indent="0">
              <a:buNone/>
            </a:pPr>
            <a:endParaRPr lang="en-IN" dirty="0"/>
          </a:p>
        </p:txBody>
      </p:sp>
    </p:spTree>
    <p:extLst>
      <p:ext uri="{BB962C8B-B14F-4D97-AF65-F5344CB8AC3E}">
        <p14:creationId xmlns:p14="http://schemas.microsoft.com/office/powerpoint/2010/main" val="778708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91C51-E32E-9189-2FC8-3F2CBE81F876}"/>
              </a:ext>
            </a:extLst>
          </p:cNvPr>
          <p:cNvSpPr>
            <a:spLocks noGrp="1"/>
          </p:cNvSpPr>
          <p:nvPr>
            <p:ph type="title"/>
          </p:nvPr>
        </p:nvSpPr>
        <p:spPr>
          <a:xfrm>
            <a:off x="311700" y="259982"/>
            <a:ext cx="8520600" cy="607800"/>
          </a:xfrm>
        </p:spPr>
        <p:txBody>
          <a:bodyPr>
            <a:normAutofit fontScale="90000"/>
          </a:bodyPr>
          <a:lstStyle/>
          <a:p>
            <a:r>
              <a:rPr lang="en-IN" dirty="0">
                <a:latin typeface="Calibri" panose="020F0502020204030204" pitchFamily="34" charset="0"/>
                <a:cs typeface="Calibri" panose="020F0502020204030204" pitchFamily="34" charset="0"/>
              </a:rPr>
              <a:t>Business Questions</a:t>
            </a:r>
          </a:p>
        </p:txBody>
      </p:sp>
      <p:sp>
        <p:nvSpPr>
          <p:cNvPr id="3" name="Text Placeholder 2">
            <a:extLst>
              <a:ext uri="{FF2B5EF4-FFF2-40B4-BE49-F238E27FC236}">
                <a16:creationId xmlns:a16="http://schemas.microsoft.com/office/drawing/2014/main" id="{CA62660F-A193-9C67-3673-C21C62301EE5}"/>
              </a:ext>
            </a:extLst>
          </p:cNvPr>
          <p:cNvSpPr>
            <a:spLocks noGrp="1"/>
          </p:cNvSpPr>
          <p:nvPr>
            <p:ph type="body" idx="1"/>
          </p:nvPr>
        </p:nvSpPr>
        <p:spPr>
          <a:xfrm>
            <a:off x="311700" y="921545"/>
            <a:ext cx="8520600" cy="4071936"/>
          </a:xfrm>
        </p:spPr>
        <p:txBody>
          <a:bodyPr>
            <a:normAutofit fontScale="32500" lnSpcReduction="20000"/>
          </a:bodyPr>
          <a:lstStyle/>
          <a:p>
            <a:pPr marL="114300" indent="0" algn="just">
              <a:buNone/>
            </a:pPr>
            <a:r>
              <a:rPr lang="en-US" sz="3700" dirty="0">
                <a:latin typeface="Calibri" panose="020F0502020204030204" pitchFamily="34" charset="0"/>
                <a:cs typeface="Calibri" panose="020F0502020204030204" pitchFamily="34" charset="0"/>
              </a:rPr>
              <a:t>6. Inspecting total earnings per product category by sellers across all cities to identify best selling product categories from each city (i.e. sellers from a particular city had highest revenue for which product category) as well as examine where each product category is most popular or which city houses the highest earning sellers for a given category of products (sellers from which city earned most from sales of this product category). This could be useful for investing in courier/delivery services to high performing geographical locations.</a:t>
            </a:r>
          </a:p>
          <a:p>
            <a:pPr marL="114300" indent="0" algn="just">
              <a:buNone/>
            </a:pPr>
            <a:r>
              <a:rPr lang="en-US" sz="3700" dirty="0">
                <a:latin typeface="Calibri" panose="020F0502020204030204" pitchFamily="34" charset="0"/>
                <a:cs typeface="Calibri" panose="020F0502020204030204" pitchFamily="34" charset="0"/>
              </a:rPr>
              <a:t> </a:t>
            </a:r>
          </a:p>
          <a:p>
            <a:pPr marL="114300" indent="0" algn="just">
              <a:buNone/>
            </a:pPr>
            <a:r>
              <a:rPr lang="en-US" sz="3700" dirty="0">
                <a:latin typeface="Calibri" panose="020F0502020204030204" pitchFamily="34" charset="0"/>
                <a:cs typeface="Calibri" panose="020F0502020204030204" pitchFamily="34" charset="0"/>
              </a:rPr>
              <a:t>7. Evaluating how sellers from various states are performing and which state houses the best sellers. Further understanding products of which category are most popular from sellers of various states. This can be used to reward the top performing seller states by providing incentives such as hosting a conference in that state, etc. </a:t>
            </a:r>
          </a:p>
          <a:p>
            <a:pPr marL="114300" indent="0" algn="just">
              <a:buNone/>
            </a:pPr>
            <a:endParaRPr lang="en-US" sz="3700" dirty="0">
              <a:latin typeface="Calibri" panose="020F0502020204030204" pitchFamily="34" charset="0"/>
              <a:cs typeface="Calibri" panose="020F0502020204030204" pitchFamily="34" charset="0"/>
            </a:endParaRPr>
          </a:p>
          <a:p>
            <a:pPr marL="114300" indent="0" algn="just">
              <a:buNone/>
            </a:pPr>
            <a:r>
              <a:rPr lang="en-US" sz="3700" dirty="0">
                <a:latin typeface="Calibri" panose="020F0502020204030204" pitchFamily="34" charset="0"/>
                <a:cs typeface="Calibri" panose="020F0502020204030204" pitchFamily="34" charset="0"/>
              </a:rPr>
              <a:t>8. Observing if there is an association between the number of product photos that a company has put up on their website and product ratings. For example, higher number of photos leading to higher expectations by the customer, thus leading to a lower rating. This can then be used to increase or decrease the number of product photos.</a:t>
            </a:r>
          </a:p>
          <a:p>
            <a:pPr marL="114300" indent="0" algn="just">
              <a:buNone/>
            </a:pPr>
            <a:endParaRPr lang="en-US" sz="3700" dirty="0">
              <a:latin typeface="Calibri" panose="020F0502020204030204" pitchFamily="34" charset="0"/>
              <a:cs typeface="Calibri" panose="020F0502020204030204" pitchFamily="34" charset="0"/>
            </a:endParaRPr>
          </a:p>
          <a:p>
            <a:pPr marL="114300" indent="0" algn="just">
              <a:buNone/>
            </a:pPr>
            <a:r>
              <a:rPr lang="en-US" sz="3700" dirty="0">
                <a:latin typeface="Calibri" panose="020F0502020204030204" pitchFamily="34" charset="0"/>
                <a:cs typeface="Calibri" panose="020F0502020204030204" pitchFamily="34" charset="0"/>
              </a:rPr>
              <a:t>9. Examining the revenue and number of products sold/ sales per month, and analyzing if these measures are correlated. For example, does the price of each product play a greater role than the number of products sold in contributing toward total revenue?</a:t>
            </a:r>
          </a:p>
          <a:p>
            <a:pPr marL="114300" indent="0" algn="just">
              <a:buNone/>
            </a:pPr>
            <a:endParaRPr lang="en-US" sz="3700" dirty="0">
              <a:latin typeface="Calibri" panose="020F0502020204030204" pitchFamily="34" charset="0"/>
              <a:cs typeface="Calibri" panose="020F0502020204030204" pitchFamily="34" charset="0"/>
            </a:endParaRPr>
          </a:p>
          <a:p>
            <a:pPr marL="114300" indent="0" algn="just">
              <a:buNone/>
            </a:pPr>
            <a:r>
              <a:rPr lang="en-US" sz="3700" dirty="0">
                <a:latin typeface="Calibri" panose="020F0502020204030204" pitchFamily="34" charset="0"/>
                <a:cs typeface="Calibri" panose="020F0502020204030204" pitchFamily="34" charset="0"/>
              </a:rPr>
              <a:t>10. Identifying geographical areas which are generating the highest revenue. This can be helpful in implementing location based advertisement strategies.</a:t>
            </a:r>
            <a:endParaRPr lang="en-IN" sz="3700" dirty="0">
              <a:latin typeface="Calibri" panose="020F0502020204030204" pitchFamily="34" charset="0"/>
              <a:cs typeface="Calibri" panose="020F0502020204030204" pitchFamily="34" charset="0"/>
            </a:endParaRPr>
          </a:p>
          <a:p>
            <a:pPr marL="114300" indent="0">
              <a:buNone/>
            </a:pPr>
            <a:endParaRPr lang="en-IN" dirty="0"/>
          </a:p>
        </p:txBody>
      </p:sp>
    </p:spTree>
    <p:extLst>
      <p:ext uri="{BB962C8B-B14F-4D97-AF65-F5344CB8AC3E}">
        <p14:creationId xmlns:p14="http://schemas.microsoft.com/office/powerpoint/2010/main" val="3490265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meline, bar chart&#10;&#10;Description automatically generated with medium confidence">
            <a:extLst>
              <a:ext uri="{FF2B5EF4-FFF2-40B4-BE49-F238E27FC236}">
                <a16:creationId xmlns:a16="http://schemas.microsoft.com/office/drawing/2014/main" id="{FAB987AF-19E6-CA65-5283-78C19DB6EB7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558661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B8EE8-3526-9A16-EB85-01F558A21CDF}"/>
              </a:ext>
            </a:extLst>
          </p:cNvPr>
          <p:cNvSpPr>
            <a:spLocks noGrp="1"/>
          </p:cNvSpPr>
          <p:nvPr>
            <p:ph type="title"/>
          </p:nvPr>
        </p:nvSpPr>
        <p:spPr>
          <a:xfrm>
            <a:off x="311700" y="181400"/>
            <a:ext cx="8520600" cy="607800"/>
          </a:xfrm>
        </p:spPr>
        <p:txBody>
          <a:bodyPr>
            <a:normAutofit fontScale="90000"/>
          </a:bodyPr>
          <a:lstStyle/>
          <a:p>
            <a:r>
              <a:rPr lang="en-IN" dirty="0"/>
              <a:t>Answering Business Questions: Tableau Analysis</a:t>
            </a:r>
          </a:p>
        </p:txBody>
      </p:sp>
      <p:sp>
        <p:nvSpPr>
          <p:cNvPr id="3" name="Text Placeholder 2">
            <a:extLst>
              <a:ext uri="{FF2B5EF4-FFF2-40B4-BE49-F238E27FC236}">
                <a16:creationId xmlns:a16="http://schemas.microsoft.com/office/drawing/2014/main" id="{CCEC37B2-467D-572C-23E2-9A15CA3A572B}"/>
              </a:ext>
            </a:extLst>
          </p:cNvPr>
          <p:cNvSpPr>
            <a:spLocks noGrp="1"/>
          </p:cNvSpPr>
          <p:nvPr>
            <p:ph type="body" idx="1"/>
          </p:nvPr>
        </p:nvSpPr>
        <p:spPr>
          <a:xfrm>
            <a:off x="311700" y="789200"/>
            <a:ext cx="8520600" cy="3954250"/>
          </a:xfrm>
        </p:spPr>
        <p:txBody>
          <a:bodyPr>
            <a:normAutofit lnSpcReduction="10000"/>
          </a:bodyPr>
          <a:lstStyle/>
          <a:p>
            <a:pPr marL="0" marR="0" lvl="0" indent="0">
              <a:spcBef>
                <a:spcPts val="0"/>
              </a:spcBef>
              <a:spcAft>
                <a:spcPts val="0"/>
              </a:spcAft>
              <a:buNone/>
            </a:pPr>
            <a:r>
              <a:rPr lang="en-US" sz="1700" b="0" dirty="0">
                <a:effectLst/>
                <a:latin typeface="Calibri" panose="020F0502020204030204" pitchFamily="34" charset="0"/>
                <a:ea typeface="SimSun" panose="02010600030101010101" pitchFamily="2" charset="-122"/>
                <a:cs typeface="Calibri" panose="020F0502020204030204" pitchFamily="34" charset="0"/>
              </a:rPr>
              <a:t>1. Beleza </a:t>
            </a:r>
            <a:r>
              <a:rPr lang="en-US" sz="1700" b="0" dirty="0" err="1">
                <a:effectLst/>
                <a:latin typeface="Calibri" panose="020F0502020204030204" pitchFamily="34" charset="0"/>
                <a:ea typeface="SimSun" panose="02010600030101010101" pitchFamily="2" charset="-122"/>
                <a:cs typeface="Calibri" panose="020F0502020204030204" pitchFamily="34" charset="0"/>
              </a:rPr>
              <a:t>saude</a:t>
            </a:r>
            <a:r>
              <a:rPr lang="en-US" sz="1700" b="0" dirty="0">
                <a:effectLst/>
                <a:latin typeface="Calibri" panose="020F0502020204030204" pitchFamily="34" charset="0"/>
                <a:ea typeface="SimSun" panose="02010600030101010101" pitchFamily="2" charset="-122"/>
                <a:cs typeface="Calibri" panose="020F0502020204030204" pitchFamily="34" charset="0"/>
              </a:rPr>
              <a:t> (or beauty health) was the highest selling product category. </a:t>
            </a:r>
            <a:r>
              <a:rPr lang="en-US" sz="1700" b="0" dirty="0" err="1">
                <a:effectLst/>
                <a:latin typeface="Calibri" panose="020F0502020204030204" pitchFamily="34" charset="0"/>
                <a:ea typeface="SimSun" panose="02010600030101010101" pitchFamily="2" charset="-122"/>
                <a:cs typeface="Calibri" panose="020F0502020204030204" pitchFamily="34" charset="0"/>
              </a:rPr>
              <a:t>Seguros</a:t>
            </a:r>
            <a:r>
              <a:rPr lang="en-US" sz="1700" b="0" dirty="0">
                <a:effectLst/>
                <a:latin typeface="Calibri" panose="020F0502020204030204" pitchFamily="34" charset="0"/>
                <a:ea typeface="SimSun" panose="02010600030101010101" pitchFamily="2" charset="-122"/>
                <a:cs typeface="Calibri" panose="020F0502020204030204" pitchFamily="34" charset="0"/>
              </a:rPr>
              <a:t> e </a:t>
            </a:r>
            <a:r>
              <a:rPr lang="en-US" sz="1700" b="0" dirty="0" err="1">
                <a:effectLst/>
                <a:latin typeface="Calibri" panose="020F0502020204030204" pitchFamily="34" charset="0"/>
                <a:ea typeface="SimSun" panose="02010600030101010101" pitchFamily="2" charset="-122"/>
                <a:cs typeface="Calibri" panose="020F0502020204030204" pitchFamily="34" charset="0"/>
              </a:rPr>
              <a:t>servicos</a:t>
            </a:r>
            <a:r>
              <a:rPr lang="en-US" sz="1700" b="0" dirty="0">
                <a:effectLst/>
                <a:latin typeface="Calibri" panose="020F0502020204030204" pitchFamily="34" charset="0"/>
                <a:ea typeface="SimSun" panose="02010600030101010101" pitchFamily="2" charset="-122"/>
                <a:cs typeface="Calibri" panose="020F0502020204030204" pitchFamily="34" charset="0"/>
              </a:rPr>
              <a:t> (insurance and services) was the lowest selling product category. </a:t>
            </a:r>
          </a:p>
          <a:p>
            <a:pPr marL="342900" marR="0" lvl="0">
              <a:spcBef>
                <a:spcPts val="0"/>
              </a:spcBef>
              <a:spcAft>
                <a:spcPts val="0"/>
              </a:spcAft>
              <a:buAutoNum type="arabicPeriod"/>
            </a:pPr>
            <a:endParaRPr lang="en-US" sz="1700" dirty="0">
              <a:effectLst/>
              <a:latin typeface="Calibri" panose="020F0502020204030204" pitchFamily="34" charset="0"/>
              <a:ea typeface="SimSun" panose="02010600030101010101" pitchFamily="2" charset="-122"/>
              <a:cs typeface="Calibri" panose="020F0502020204030204" pitchFamily="34" charset="0"/>
            </a:endParaRPr>
          </a:p>
          <a:p>
            <a:pPr marL="0" marR="0" lvl="0" indent="0">
              <a:spcBef>
                <a:spcPts val="0"/>
              </a:spcBef>
              <a:spcAft>
                <a:spcPts val="0"/>
              </a:spcAft>
              <a:buNone/>
            </a:pPr>
            <a:r>
              <a:rPr lang="en-US" sz="1700" b="0" dirty="0">
                <a:effectLst/>
                <a:latin typeface="Calibri" panose="020F0502020204030204" pitchFamily="34" charset="0"/>
                <a:ea typeface="SimSun" panose="02010600030101010101" pitchFamily="2" charset="-122"/>
                <a:cs typeface="Calibri" panose="020F0502020204030204" pitchFamily="34" charset="0"/>
              </a:rPr>
              <a:t>2. Quarter 2 was the highest earning quarter. In this quarter, </a:t>
            </a:r>
            <a:r>
              <a:rPr lang="en-US" sz="1700" b="0" dirty="0" err="1">
                <a:effectLst/>
                <a:latin typeface="Calibri" panose="020F0502020204030204" pitchFamily="34" charset="0"/>
                <a:ea typeface="SimSun" panose="02010600030101010101" pitchFamily="2" charset="-122"/>
                <a:cs typeface="Calibri" panose="020F0502020204030204" pitchFamily="34" charset="0"/>
              </a:rPr>
              <a:t>cama</a:t>
            </a:r>
            <a:r>
              <a:rPr lang="en-US" sz="1700" b="0" dirty="0">
                <a:effectLst/>
                <a:latin typeface="Calibri" panose="020F0502020204030204" pitchFamily="34" charset="0"/>
                <a:ea typeface="SimSun" panose="02010600030101010101" pitchFamily="2" charset="-122"/>
                <a:cs typeface="Calibri" panose="020F0502020204030204" pitchFamily="34" charset="0"/>
              </a:rPr>
              <a:t> mesa </a:t>
            </a:r>
            <a:r>
              <a:rPr lang="en-US" sz="1700" b="0" dirty="0" err="1">
                <a:effectLst/>
                <a:latin typeface="Calibri" panose="020F0502020204030204" pitchFamily="34" charset="0"/>
                <a:ea typeface="SimSun" panose="02010600030101010101" pitchFamily="2" charset="-122"/>
                <a:cs typeface="Calibri" panose="020F0502020204030204" pitchFamily="34" charset="0"/>
              </a:rPr>
              <a:t>banho</a:t>
            </a:r>
            <a:r>
              <a:rPr lang="en-US" sz="1700" b="0" dirty="0">
                <a:effectLst/>
                <a:latin typeface="Calibri" panose="020F0502020204030204" pitchFamily="34" charset="0"/>
                <a:ea typeface="SimSun" panose="02010600030101010101" pitchFamily="2" charset="-122"/>
                <a:cs typeface="Calibri" panose="020F0502020204030204" pitchFamily="34" charset="0"/>
              </a:rPr>
              <a:t> (or bed table bath) was the best selling product category, followed by </a:t>
            </a:r>
            <a:r>
              <a:rPr lang="en-US" sz="1700" b="0" dirty="0" err="1">
                <a:effectLst/>
                <a:latin typeface="Calibri" panose="020F0502020204030204" pitchFamily="34" charset="0"/>
                <a:ea typeface="SimSun" panose="02010600030101010101" pitchFamily="2" charset="-122"/>
                <a:cs typeface="Calibri" panose="020F0502020204030204" pitchFamily="34" charset="0"/>
              </a:rPr>
              <a:t>beleza</a:t>
            </a:r>
            <a:r>
              <a:rPr lang="en-US" sz="1700" b="0" dirty="0">
                <a:effectLst/>
                <a:latin typeface="Calibri" panose="020F0502020204030204" pitchFamily="34" charset="0"/>
                <a:ea typeface="SimSun" panose="02010600030101010101" pitchFamily="2" charset="-122"/>
                <a:cs typeface="Calibri" panose="020F0502020204030204" pitchFamily="34" charset="0"/>
              </a:rPr>
              <a:t> </a:t>
            </a:r>
            <a:r>
              <a:rPr lang="en-US" sz="1700" b="0" dirty="0" err="1">
                <a:effectLst/>
                <a:latin typeface="Calibri" panose="020F0502020204030204" pitchFamily="34" charset="0"/>
                <a:ea typeface="SimSun" panose="02010600030101010101" pitchFamily="2" charset="-122"/>
                <a:cs typeface="Calibri" panose="020F0502020204030204" pitchFamily="34" charset="0"/>
              </a:rPr>
              <a:t>saude</a:t>
            </a:r>
            <a:r>
              <a:rPr lang="en-US" sz="1700" b="0" dirty="0">
                <a:effectLst/>
                <a:latin typeface="Calibri" panose="020F0502020204030204" pitchFamily="34" charset="0"/>
                <a:ea typeface="SimSun" panose="02010600030101010101" pitchFamily="2" charset="-122"/>
                <a:cs typeface="Calibri" panose="020F0502020204030204" pitchFamily="34" charset="0"/>
              </a:rPr>
              <a:t> (beauty health).</a:t>
            </a:r>
          </a:p>
          <a:p>
            <a:pPr marL="0" marR="0" lvl="0" indent="0">
              <a:spcBef>
                <a:spcPts val="0"/>
              </a:spcBef>
              <a:spcAft>
                <a:spcPts val="0"/>
              </a:spcAft>
              <a:buNone/>
            </a:pPr>
            <a:endParaRPr lang="en-US" sz="1700" dirty="0">
              <a:effectLst/>
              <a:latin typeface="Calibri" panose="020F0502020204030204" pitchFamily="34" charset="0"/>
              <a:ea typeface="SimSun" panose="02010600030101010101" pitchFamily="2" charset="-122"/>
              <a:cs typeface="Calibri" panose="020F0502020204030204" pitchFamily="34" charset="0"/>
            </a:endParaRPr>
          </a:p>
          <a:p>
            <a:pPr marL="0" marR="0" lvl="0" indent="0">
              <a:spcBef>
                <a:spcPts val="0"/>
              </a:spcBef>
              <a:spcAft>
                <a:spcPts val="0"/>
              </a:spcAft>
              <a:buNone/>
            </a:pPr>
            <a:r>
              <a:rPr lang="en-US" sz="1700" b="0" dirty="0">
                <a:effectLst/>
                <a:latin typeface="Calibri" panose="020F0502020204030204" pitchFamily="34" charset="0"/>
                <a:ea typeface="SimSun" panose="02010600030101010101" pitchFamily="2" charset="-122"/>
                <a:cs typeface="Calibri" panose="020F0502020204030204" pitchFamily="34" charset="0"/>
              </a:rPr>
              <a:t>3. 2017 saw a steady rise in revenue. Earnings were quite high and remained consistent for most part of 2018 except a sudden drop in September. </a:t>
            </a:r>
          </a:p>
          <a:p>
            <a:pPr marL="0" marR="0" lvl="0" indent="0">
              <a:spcBef>
                <a:spcPts val="0"/>
              </a:spcBef>
              <a:spcAft>
                <a:spcPts val="0"/>
              </a:spcAft>
              <a:buNone/>
            </a:pPr>
            <a:endParaRPr lang="en-US" sz="1700" dirty="0">
              <a:effectLst/>
              <a:latin typeface="Calibri" panose="020F0502020204030204" pitchFamily="34" charset="0"/>
              <a:ea typeface="SimSun" panose="02010600030101010101" pitchFamily="2" charset="-122"/>
              <a:cs typeface="Calibri" panose="020F0502020204030204" pitchFamily="34" charset="0"/>
            </a:endParaRPr>
          </a:p>
          <a:p>
            <a:pPr marL="0" marR="0" lvl="0" indent="0">
              <a:spcBef>
                <a:spcPts val="0"/>
              </a:spcBef>
              <a:spcAft>
                <a:spcPts val="0"/>
              </a:spcAft>
              <a:buNone/>
            </a:pPr>
            <a:r>
              <a:rPr lang="en-US" sz="1700" b="0" dirty="0">
                <a:effectLst/>
                <a:latin typeface="Calibri" panose="020F0502020204030204" pitchFamily="34" charset="0"/>
                <a:ea typeface="SimSun" panose="02010600030101010101" pitchFamily="2" charset="-122"/>
                <a:cs typeface="Calibri" panose="020F0502020204030204" pitchFamily="34" charset="0"/>
              </a:rPr>
              <a:t>4. Product ratings were highest in July (average of 4.26), followed by August and September.</a:t>
            </a:r>
          </a:p>
          <a:p>
            <a:pPr marL="0" marR="0" lvl="0" indent="0">
              <a:spcBef>
                <a:spcPts val="0"/>
              </a:spcBef>
              <a:spcAft>
                <a:spcPts val="0"/>
              </a:spcAft>
              <a:buNone/>
            </a:pPr>
            <a:endParaRPr lang="en-US" sz="1700" dirty="0">
              <a:effectLst/>
              <a:latin typeface="Calibri" panose="020F0502020204030204" pitchFamily="34" charset="0"/>
              <a:ea typeface="SimSun" panose="02010600030101010101" pitchFamily="2" charset="-122"/>
              <a:cs typeface="Calibri" panose="020F0502020204030204" pitchFamily="34" charset="0"/>
            </a:endParaRPr>
          </a:p>
          <a:p>
            <a:pPr marL="0" marR="0" lvl="0" indent="0">
              <a:spcBef>
                <a:spcPts val="0"/>
              </a:spcBef>
              <a:spcAft>
                <a:spcPts val="0"/>
              </a:spcAft>
              <a:buNone/>
            </a:pPr>
            <a:r>
              <a:rPr lang="en-US" sz="1700" b="0" dirty="0">
                <a:effectLst/>
                <a:latin typeface="Calibri" panose="020F0502020204030204" pitchFamily="34" charset="0"/>
                <a:ea typeface="SimSun" panose="02010600030101010101" pitchFamily="2" charset="-122"/>
                <a:cs typeface="Calibri" panose="020F0502020204030204" pitchFamily="34" charset="0"/>
              </a:rPr>
              <a:t>5. Product ratings were consistently higher in 2017 as compared to 2016 and 2018. Both in 2017 and 2018, quarter 3 had highest product ratings.</a:t>
            </a:r>
            <a:endParaRPr lang="en-US" sz="1700" dirty="0">
              <a:effectLst/>
              <a:latin typeface="Calibri" panose="020F0502020204030204" pitchFamily="34" charset="0"/>
              <a:ea typeface="SimSun" panose="02010600030101010101" pitchFamily="2" charset="-122"/>
              <a:cs typeface="Calibri" panose="020F0502020204030204" pitchFamily="34" charset="0"/>
            </a:endParaRPr>
          </a:p>
          <a:p>
            <a:endParaRPr lang="en-IN" dirty="0"/>
          </a:p>
        </p:txBody>
      </p:sp>
    </p:spTree>
    <p:extLst>
      <p:ext uri="{BB962C8B-B14F-4D97-AF65-F5344CB8AC3E}">
        <p14:creationId xmlns:p14="http://schemas.microsoft.com/office/powerpoint/2010/main" val="2117474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B8EE8-3526-9A16-EB85-01F558A21CDF}"/>
              </a:ext>
            </a:extLst>
          </p:cNvPr>
          <p:cNvSpPr>
            <a:spLocks noGrp="1"/>
          </p:cNvSpPr>
          <p:nvPr>
            <p:ph type="title"/>
          </p:nvPr>
        </p:nvSpPr>
        <p:spPr>
          <a:xfrm>
            <a:off x="311700" y="181400"/>
            <a:ext cx="8520600" cy="607800"/>
          </a:xfrm>
        </p:spPr>
        <p:txBody>
          <a:bodyPr>
            <a:normAutofit fontScale="90000"/>
          </a:bodyPr>
          <a:lstStyle/>
          <a:p>
            <a:r>
              <a:rPr lang="en-IN" dirty="0">
                <a:latin typeface="Calibri" panose="020F0502020204030204" pitchFamily="34" charset="0"/>
                <a:cs typeface="Calibri" panose="020F0502020204030204" pitchFamily="34" charset="0"/>
              </a:rPr>
              <a:t>Answering Business Questions: Tableau Analysis</a:t>
            </a:r>
          </a:p>
        </p:txBody>
      </p:sp>
      <p:sp>
        <p:nvSpPr>
          <p:cNvPr id="3" name="Text Placeholder 2">
            <a:extLst>
              <a:ext uri="{FF2B5EF4-FFF2-40B4-BE49-F238E27FC236}">
                <a16:creationId xmlns:a16="http://schemas.microsoft.com/office/drawing/2014/main" id="{CCEC37B2-467D-572C-23E2-9A15CA3A572B}"/>
              </a:ext>
            </a:extLst>
          </p:cNvPr>
          <p:cNvSpPr>
            <a:spLocks noGrp="1"/>
          </p:cNvSpPr>
          <p:nvPr>
            <p:ph type="body" idx="1"/>
          </p:nvPr>
        </p:nvSpPr>
        <p:spPr>
          <a:xfrm>
            <a:off x="311700" y="789200"/>
            <a:ext cx="8520600" cy="3889956"/>
          </a:xfrm>
        </p:spPr>
        <p:txBody>
          <a:bodyPr>
            <a:normAutofit fontScale="77500" lnSpcReduction="20000"/>
          </a:bodyPr>
          <a:lstStyle/>
          <a:p>
            <a:pPr marL="0" marR="0" lvl="0" indent="0" algn="just">
              <a:spcBef>
                <a:spcPts val="0"/>
              </a:spcBef>
              <a:spcAft>
                <a:spcPts val="0"/>
              </a:spcAft>
              <a:buNone/>
            </a:pPr>
            <a:r>
              <a:rPr lang="en-US" sz="1800" b="0" dirty="0">
                <a:effectLst/>
                <a:latin typeface="Calibri" panose="020F0502020204030204" pitchFamily="34" charset="0"/>
                <a:ea typeface="SimSun" panose="02010600030101010101" pitchFamily="2" charset="-122"/>
                <a:cs typeface="Times New Roman" panose="02020603050405020304" pitchFamily="18" charset="0"/>
              </a:rPr>
              <a:t>6. To analyze revenue per product category by sellers from various states, I used the top 5 states and top 5 product categories (based on total </a:t>
            </a:r>
            <a:r>
              <a:rPr lang="en-US" sz="1800" b="0" dirty="0" err="1">
                <a:effectLst/>
                <a:latin typeface="Calibri" panose="020F0502020204030204" pitchFamily="34" charset="0"/>
                <a:ea typeface="SimSun" panose="02010600030101010101" pitchFamily="2" charset="-122"/>
                <a:cs typeface="Times New Roman" panose="02020603050405020304" pitchFamily="18" charset="0"/>
              </a:rPr>
              <a:t>revneue</a:t>
            </a:r>
            <a:r>
              <a:rPr lang="en-US" sz="1800" b="0" dirty="0">
                <a:effectLst/>
                <a:latin typeface="Calibri" panose="020F0502020204030204" pitchFamily="34" charset="0"/>
                <a:ea typeface="SimSun" panose="02010600030101010101" pitchFamily="2" charset="-122"/>
                <a:cs typeface="Times New Roman" panose="02020603050405020304" pitchFamily="18" charset="0"/>
              </a:rPr>
              <a:t>) for the purpose of my visualization. We can see from the grouped </a:t>
            </a:r>
            <a:r>
              <a:rPr lang="en-US" sz="1800" b="0" dirty="0" err="1">
                <a:effectLst/>
                <a:latin typeface="Calibri" panose="020F0502020204030204" pitchFamily="34" charset="0"/>
                <a:ea typeface="SimSun" panose="02010600030101010101" pitchFamily="2" charset="-122"/>
                <a:cs typeface="Times New Roman" panose="02020603050405020304" pitchFamily="18" charset="0"/>
              </a:rPr>
              <a:t>barplot</a:t>
            </a:r>
            <a:r>
              <a:rPr lang="en-US" sz="1800" b="0" dirty="0">
                <a:effectLst/>
                <a:latin typeface="Calibri" panose="020F0502020204030204" pitchFamily="34" charset="0"/>
                <a:ea typeface="SimSun" panose="02010600030101010101" pitchFamily="2" charset="-122"/>
                <a:cs typeface="Times New Roman" panose="02020603050405020304" pitchFamily="18" charset="0"/>
              </a:rPr>
              <a:t> that sellers from Curitiba (Cu) and </a:t>
            </a:r>
            <a:r>
              <a:rPr lang="en-US" sz="1800" b="0" dirty="0" err="1">
                <a:effectLst/>
                <a:latin typeface="Calibri" panose="020F0502020204030204" pitchFamily="34" charset="0"/>
                <a:ea typeface="SimSun" panose="02010600030101010101" pitchFamily="2" charset="-122"/>
                <a:cs typeface="Times New Roman" panose="02020603050405020304" pitchFamily="18" charset="0"/>
              </a:rPr>
              <a:t>Ibitinga</a:t>
            </a:r>
            <a:r>
              <a:rPr lang="en-US" sz="1800" b="0" dirty="0">
                <a:effectLst/>
                <a:latin typeface="Calibri" panose="020F0502020204030204" pitchFamily="34" charset="0"/>
                <a:ea typeface="SimSun" panose="02010600030101010101" pitchFamily="2" charset="-122"/>
                <a:cs typeface="Times New Roman" panose="02020603050405020304" pitchFamily="18" charset="0"/>
              </a:rPr>
              <a:t> (</a:t>
            </a:r>
            <a:r>
              <a:rPr lang="en-US" sz="1800" b="0" dirty="0" err="1">
                <a:effectLst/>
                <a:latin typeface="Calibri" panose="020F0502020204030204" pitchFamily="34" charset="0"/>
                <a:ea typeface="SimSun" panose="02010600030101010101" pitchFamily="2" charset="-122"/>
                <a:cs typeface="Times New Roman" panose="02020603050405020304" pitchFamily="18" charset="0"/>
              </a:rPr>
              <a:t>Ib</a:t>
            </a:r>
            <a:r>
              <a:rPr lang="en-US" sz="1800" b="0" dirty="0">
                <a:effectLst/>
                <a:latin typeface="Calibri" panose="020F0502020204030204" pitchFamily="34" charset="0"/>
                <a:ea typeface="SimSun" panose="02010600030101010101" pitchFamily="2" charset="-122"/>
                <a:cs typeface="Times New Roman" panose="02020603050405020304" pitchFamily="18" charset="0"/>
              </a:rPr>
              <a:t>) were most popular/ had highest earnings for </a:t>
            </a:r>
            <a:r>
              <a:rPr lang="en-US" sz="1800" b="0" dirty="0" err="1">
                <a:effectLst/>
                <a:latin typeface="Calibri" panose="020F0502020204030204" pitchFamily="34" charset="0"/>
                <a:ea typeface="SimSun" panose="02010600030101010101" pitchFamily="2" charset="-122"/>
                <a:cs typeface="Times New Roman" panose="02020603050405020304" pitchFamily="18" charset="0"/>
              </a:rPr>
              <a:t>moveis</a:t>
            </a:r>
            <a:r>
              <a:rPr lang="en-US" sz="1800" b="0" dirty="0">
                <a:effectLst/>
                <a:latin typeface="Calibri" panose="020F0502020204030204" pitchFamily="34" charset="0"/>
                <a:ea typeface="SimSun" panose="02010600030101010101" pitchFamily="2" charset="-122"/>
                <a:cs typeface="Times New Roman" panose="02020603050405020304" pitchFamily="18" charset="0"/>
              </a:rPr>
              <a:t> </a:t>
            </a:r>
            <a:r>
              <a:rPr lang="en-US" sz="1800" b="0" dirty="0" err="1">
                <a:effectLst/>
                <a:latin typeface="Calibri" panose="020F0502020204030204" pitchFamily="34" charset="0"/>
                <a:ea typeface="SimSun" panose="02010600030101010101" pitchFamily="2" charset="-122"/>
                <a:cs typeface="Times New Roman" panose="02020603050405020304" pitchFamily="18" charset="0"/>
              </a:rPr>
              <a:t>decoracao</a:t>
            </a:r>
            <a:r>
              <a:rPr lang="en-US" sz="1800" b="0" dirty="0">
                <a:effectLst/>
                <a:latin typeface="Calibri" panose="020F0502020204030204" pitchFamily="34" charset="0"/>
                <a:ea typeface="SimSun" panose="02010600030101010101" pitchFamily="2" charset="-122"/>
                <a:cs typeface="Times New Roman" panose="02020603050405020304" pitchFamily="18" charset="0"/>
              </a:rPr>
              <a:t> (or furniture decoration). Similarly, best selling product category by sellers from Rio de </a:t>
            </a:r>
            <a:r>
              <a:rPr lang="en-US" sz="1800" b="0" dirty="0" err="1">
                <a:effectLst/>
                <a:latin typeface="Calibri" panose="020F0502020204030204" pitchFamily="34" charset="0"/>
                <a:ea typeface="SimSun" panose="02010600030101010101" pitchFamily="2" charset="-122"/>
                <a:cs typeface="Times New Roman" panose="02020603050405020304" pitchFamily="18" charset="0"/>
              </a:rPr>
              <a:t>janeiro</a:t>
            </a:r>
            <a:r>
              <a:rPr lang="en-US" sz="1800" b="0" dirty="0">
                <a:effectLst/>
                <a:latin typeface="Calibri" panose="020F0502020204030204" pitchFamily="34" charset="0"/>
                <a:ea typeface="SimSun" panose="02010600030101010101" pitchFamily="2" charset="-122"/>
                <a:cs typeface="Times New Roman" panose="02020603050405020304" pitchFamily="18" charset="0"/>
              </a:rPr>
              <a:t> (</a:t>
            </a:r>
            <a:r>
              <a:rPr lang="en-US" sz="1800" b="0" dirty="0" err="1">
                <a:effectLst/>
                <a:latin typeface="Calibri" panose="020F0502020204030204" pitchFamily="34" charset="0"/>
                <a:ea typeface="SimSun" panose="02010600030101010101" pitchFamily="2" charset="-122"/>
                <a:cs typeface="Times New Roman" panose="02020603050405020304" pitchFamily="18" charset="0"/>
              </a:rPr>
              <a:t>Rdj</a:t>
            </a:r>
            <a:r>
              <a:rPr lang="en-US" sz="1800" b="0" dirty="0">
                <a:effectLst/>
                <a:latin typeface="Calibri" panose="020F0502020204030204" pitchFamily="34" charset="0"/>
                <a:ea typeface="SimSun" panose="02010600030101010101" pitchFamily="2" charset="-122"/>
                <a:cs typeface="Times New Roman" panose="02020603050405020304" pitchFamily="18" charset="0"/>
              </a:rPr>
              <a:t>) was </a:t>
            </a:r>
            <a:r>
              <a:rPr lang="en-US" sz="1800" b="0" dirty="0" err="1">
                <a:effectLst/>
                <a:latin typeface="Calibri" panose="020F0502020204030204" pitchFamily="34" charset="0"/>
                <a:ea typeface="SimSun" panose="02010600030101010101" pitchFamily="2" charset="-122"/>
                <a:cs typeface="Times New Roman" panose="02020603050405020304" pitchFamily="18" charset="0"/>
              </a:rPr>
              <a:t>brinquedos</a:t>
            </a:r>
            <a:r>
              <a:rPr lang="en-US" sz="1800" b="0" dirty="0">
                <a:effectLst/>
                <a:latin typeface="Calibri" panose="020F0502020204030204" pitchFamily="34" charset="0"/>
                <a:ea typeface="SimSun" panose="02010600030101010101" pitchFamily="2" charset="-122"/>
                <a:cs typeface="Times New Roman" panose="02020603050405020304" pitchFamily="18" charset="0"/>
              </a:rPr>
              <a:t> (or toys). We can also say that Sau </a:t>
            </a:r>
            <a:r>
              <a:rPr lang="en-US" sz="1800" b="0" dirty="0" err="1">
                <a:effectLst/>
                <a:latin typeface="Calibri" panose="020F0502020204030204" pitchFamily="34" charset="0"/>
                <a:ea typeface="SimSun" panose="02010600030101010101" pitchFamily="2" charset="-122"/>
                <a:cs typeface="Times New Roman" panose="02020603050405020304" pitchFamily="18" charset="0"/>
              </a:rPr>
              <a:t>paulo</a:t>
            </a:r>
            <a:r>
              <a:rPr lang="en-US" sz="1800" b="0" dirty="0">
                <a:effectLst/>
                <a:latin typeface="Calibri" panose="020F0502020204030204" pitchFamily="34" charset="0"/>
                <a:ea typeface="SimSun" panose="02010600030101010101" pitchFamily="2" charset="-122"/>
                <a:cs typeface="Times New Roman" panose="02020603050405020304" pitchFamily="18" charset="0"/>
              </a:rPr>
              <a:t> (</a:t>
            </a:r>
            <a:r>
              <a:rPr lang="en-US" sz="1800" b="0" dirty="0" err="1">
                <a:effectLst/>
                <a:latin typeface="Calibri" panose="020F0502020204030204" pitchFamily="34" charset="0"/>
                <a:ea typeface="SimSun" panose="02010600030101010101" pitchFamily="2" charset="-122"/>
                <a:cs typeface="Times New Roman" panose="02020603050405020304" pitchFamily="18" charset="0"/>
              </a:rPr>
              <a:t>Sp</a:t>
            </a:r>
            <a:r>
              <a:rPr lang="en-US" sz="1800" b="0" dirty="0">
                <a:effectLst/>
                <a:latin typeface="Calibri" panose="020F0502020204030204" pitchFamily="34" charset="0"/>
                <a:ea typeface="SimSun" panose="02010600030101010101" pitchFamily="2" charset="-122"/>
                <a:cs typeface="Times New Roman" panose="02020603050405020304" pitchFamily="18" charset="0"/>
              </a:rPr>
              <a:t>) had the highest earning sellers for </a:t>
            </a:r>
            <a:r>
              <a:rPr lang="en-US" sz="1800" b="0" dirty="0" err="1">
                <a:effectLst/>
                <a:latin typeface="Calibri" panose="020F0502020204030204" pitchFamily="34" charset="0"/>
                <a:ea typeface="SimSun" panose="02010600030101010101" pitchFamily="2" charset="-122"/>
                <a:cs typeface="Times New Roman" panose="02020603050405020304" pitchFamily="18" charset="0"/>
              </a:rPr>
              <a:t>brinquedos</a:t>
            </a:r>
            <a:r>
              <a:rPr lang="en-US" sz="1800" b="0" dirty="0">
                <a:effectLst/>
                <a:latin typeface="Calibri" panose="020F0502020204030204" pitchFamily="34" charset="0"/>
                <a:ea typeface="SimSun" panose="02010600030101010101" pitchFamily="2" charset="-122"/>
                <a:cs typeface="Times New Roman" panose="02020603050405020304" pitchFamily="18" charset="0"/>
              </a:rPr>
              <a:t>/ toys and </a:t>
            </a:r>
            <a:r>
              <a:rPr lang="en-US" sz="1800" b="0" dirty="0" err="1">
                <a:effectLst/>
                <a:latin typeface="Calibri" panose="020F0502020204030204" pitchFamily="34" charset="0"/>
                <a:ea typeface="SimSun" panose="02010600030101010101" pitchFamily="2" charset="-122"/>
                <a:cs typeface="Times New Roman" panose="02020603050405020304" pitchFamily="18" charset="0"/>
              </a:rPr>
              <a:t>esporte</a:t>
            </a:r>
            <a:r>
              <a:rPr lang="en-US" sz="1800" b="0" dirty="0">
                <a:effectLst/>
                <a:latin typeface="Calibri" panose="020F0502020204030204" pitchFamily="34" charset="0"/>
                <a:ea typeface="SimSun" panose="02010600030101010101" pitchFamily="2" charset="-122"/>
                <a:cs typeface="Times New Roman" panose="02020603050405020304" pitchFamily="18" charset="0"/>
              </a:rPr>
              <a:t> </a:t>
            </a:r>
            <a:r>
              <a:rPr lang="en-US" sz="1800" b="0" dirty="0" err="1">
                <a:effectLst/>
                <a:latin typeface="Calibri" panose="020F0502020204030204" pitchFamily="34" charset="0"/>
                <a:ea typeface="SimSun" panose="02010600030101010101" pitchFamily="2" charset="-122"/>
                <a:cs typeface="Times New Roman" panose="02020603050405020304" pitchFamily="18" charset="0"/>
              </a:rPr>
              <a:t>lazer</a:t>
            </a:r>
            <a:r>
              <a:rPr lang="en-US" sz="1800" b="0" dirty="0">
                <a:effectLst/>
                <a:latin typeface="Calibri" panose="020F0502020204030204" pitchFamily="34" charset="0"/>
                <a:ea typeface="SimSun" panose="02010600030101010101" pitchFamily="2" charset="-122"/>
                <a:cs typeface="Times New Roman" panose="02020603050405020304" pitchFamily="18" charset="0"/>
              </a:rPr>
              <a:t> (or sport leisure), and so on.</a:t>
            </a:r>
          </a:p>
          <a:p>
            <a:pPr marL="0" marR="0" lvl="0" indent="0" algn="just">
              <a:spcBef>
                <a:spcPts val="0"/>
              </a:spcBef>
              <a:spcAft>
                <a:spcPts val="0"/>
              </a:spcAft>
              <a:buNone/>
            </a:pPr>
            <a:endParaRPr lang="en-US"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just">
              <a:spcBef>
                <a:spcPts val="0"/>
              </a:spcBef>
              <a:spcAft>
                <a:spcPts val="0"/>
              </a:spcAft>
              <a:buNone/>
            </a:pPr>
            <a:r>
              <a:rPr lang="en-US" dirty="0">
                <a:latin typeface="Calibri" panose="020F0502020204030204" pitchFamily="34" charset="0"/>
                <a:ea typeface="SimSun" panose="02010600030101010101" pitchFamily="2" charset="-122"/>
                <a:cs typeface="Times New Roman" panose="02020603050405020304" pitchFamily="18" charset="0"/>
              </a:rPr>
              <a:t>7</a:t>
            </a:r>
            <a:r>
              <a:rPr lang="en-US" sz="1800" b="0" dirty="0">
                <a:effectLst/>
                <a:latin typeface="Calibri" panose="020F0502020204030204" pitchFamily="34" charset="0"/>
                <a:ea typeface="SimSun" panose="02010600030101010101" pitchFamily="2" charset="-122"/>
                <a:cs typeface="Times New Roman" panose="02020603050405020304" pitchFamily="18" charset="0"/>
              </a:rPr>
              <a:t>. Sellers from Sau Paulo (SP) state had highest number of sales. These sellers were most popular for </a:t>
            </a:r>
            <a:r>
              <a:rPr lang="en-US" sz="1800" b="0" dirty="0" err="1">
                <a:effectLst/>
                <a:latin typeface="Calibri" panose="020F0502020204030204" pitchFamily="34" charset="0"/>
                <a:ea typeface="SimSun" panose="02010600030101010101" pitchFamily="2" charset="-122"/>
                <a:cs typeface="Times New Roman" panose="02020603050405020304" pitchFamily="18" charset="0"/>
              </a:rPr>
              <a:t>cama</a:t>
            </a:r>
            <a:r>
              <a:rPr lang="en-US" sz="1800" b="0" dirty="0">
                <a:effectLst/>
                <a:latin typeface="Calibri" panose="020F0502020204030204" pitchFamily="34" charset="0"/>
                <a:ea typeface="SimSun" panose="02010600030101010101" pitchFamily="2" charset="-122"/>
                <a:cs typeface="Times New Roman" panose="02020603050405020304" pitchFamily="18" charset="0"/>
              </a:rPr>
              <a:t> mesa </a:t>
            </a:r>
            <a:r>
              <a:rPr lang="en-US" sz="1800" b="0" dirty="0" err="1">
                <a:effectLst/>
                <a:latin typeface="Calibri" panose="020F0502020204030204" pitchFamily="34" charset="0"/>
                <a:ea typeface="SimSun" panose="02010600030101010101" pitchFamily="2" charset="-122"/>
                <a:cs typeface="Times New Roman" panose="02020603050405020304" pitchFamily="18" charset="0"/>
              </a:rPr>
              <a:t>banho</a:t>
            </a:r>
            <a:r>
              <a:rPr lang="en-US" sz="1800" b="0" dirty="0">
                <a:effectLst/>
                <a:latin typeface="Calibri" panose="020F0502020204030204" pitchFamily="34" charset="0"/>
                <a:ea typeface="SimSun" panose="02010600030101010101" pitchFamily="2" charset="-122"/>
                <a:cs typeface="Times New Roman" panose="02020603050405020304" pitchFamily="18" charset="0"/>
              </a:rPr>
              <a:t> (or bed table bath) products. The next best sellers were from Minas Gerais (MG) and their sales were highest for informatica </a:t>
            </a:r>
            <a:r>
              <a:rPr lang="en-US" sz="1800" b="0" dirty="0" err="1">
                <a:effectLst/>
                <a:latin typeface="Calibri" panose="020F0502020204030204" pitchFamily="34" charset="0"/>
                <a:ea typeface="SimSun" panose="02010600030101010101" pitchFamily="2" charset="-122"/>
                <a:cs typeface="Times New Roman" panose="02020603050405020304" pitchFamily="18" charset="0"/>
              </a:rPr>
              <a:t>acessorios</a:t>
            </a:r>
            <a:r>
              <a:rPr lang="en-US" sz="1800" b="0" dirty="0">
                <a:effectLst/>
                <a:latin typeface="Calibri" panose="020F0502020204030204" pitchFamily="34" charset="0"/>
                <a:ea typeface="SimSun" panose="02010600030101010101" pitchFamily="2" charset="-122"/>
                <a:cs typeface="Times New Roman" panose="02020603050405020304" pitchFamily="18" charset="0"/>
              </a:rPr>
              <a:t> (or computer accessories).</a:t>
            </a:r>
          </a:p>
          <a:p>
            <a:pPr marL="0" marR="0" lvl="0" indent="0" algn="just">
              <a:spcBef>
                <a:spcPts val="0"/>
              </a:spcBef>
              <a:spcAft>
                <a:spcPts val="0"/>
              </a:spcAft>
              <a:buNone/>
            </a:pPr>
            <a:endParaRPr lang="en-US"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just">
              <a:spcBef>
                <a:spcPts val="0"/>
              </a:spcBef>
              <a:spcAft>
                <a:spcPts val="0"/>
              </a:spcAft>
              <a:buNone/>
            </a:pPr>
            <a:r>
              <a:rPr lang="en-US" dirty="0">
                <a:latin typeface="Calibri" panose="020F0502020204030204" pitchFamily="34" charset="0"/>
                <a:ea typeface="SimSun" panose="02010600030101010101" pitchFamily="2" charset="-122"/>
                <a:cs typeface="Times New Roman" panose="02020603050405020304" pitchFamily="18" charset="0"/>
              </a:rPr>
              <a:t>8</a:t>
            </a:r>
            <a:r>
              <a:rPr lang="en-US" sz="1800" b="0" dirty="0">
                <a:effectLst/>
                <a:latin typeface="Calibri" panose="020F0502020204030204" pitchFamily="34" charset="0"/>
                <a:ea typeface="SimSun" panose="02010600030101010101" pitchFamily="2" charset="-122"/>
                <a:cs typeface="Times New Roman" panose="02020603050405020304" pitchFamily="18" charset="0"/>
              </a:rPr>
              <a:t>. The number of product photos the company uploads does not seem to have an impact on customer ratings.</a:t>
            </a:r>
          </a:p>
          <a:p>
            <a:pPr marL="0" marR="0" lvl="0" indent="0" algn="just">
              <a:spcBef>
                <a:spcPts val="0"/>
              </a:spcBef>
              <a:spcAft>
                <a:spcPts val="0"/>
              </a:spcAft>
              <a:buNone/>
            </a:pPr>
            <a:endParaRPr lang="en-US"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just">
              <a:spcBef>
                <a:spcPts val="0"/>
              </a:spcBef>
              <a:spcAft>
                <a:spcPts val="0"/>
              </a:spcAft>
              <a:buNone/>
            </a:pPr>
            <a:r>
              <a:rPr lang="en-US" dirty="0">
                <a:latin typeface="Calibri" panose="020F0502020204030204" pitchFamily="34" charset="0"/>
                <a:ea typeface="SimSun" panose="02010600030101010101" pitchFamily="2" charset="-122"/>
                <a:cs typeface="Times New Roman" panose="02020603050405020304" pitchFamily="18" charset="0"/>
              </a:rPr>
              <a:t>9</a:t>
            </a:r>
            <a:r>
              <a:rPr lang="en-US" sz="1800" b="0" dirty="0">
                <a:effectLst/>
                <a:latin typeface="Calibri" panose="020F0502020204030204" pitchFamily="34" charset="0"/>
                <a:ea typeface="SimSun" panose="02010600030101010101" pitchFamily="2" charset="-122"/>
                <a:cs typeface="Times New Roman" panose="02020603050405020304" pitchFamily="18" charset="0"/>
              </a:rPr>
              <a:t>. Revenue was highest in the month of May, followed by August. On the other hand, number of sales were highest for August, followed by May. Could increasing product prices in August further increase revenue during this month?</a:t>
            </a:r>
          </a:p>
          <a:p>
            <a:pPr marL="0" marR="0" lvl="0" indent="0" algn="just">
              <a:spcBef>
                <a:spcPts val="0"/>
              </a:spcBef>
              <a:spcAft>
                <a:spcPts val="0"/>
              </a:spcAft>
              <a:buNone/>
            </a:pPr>
            <a:endParaRPr lang="en-US"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just">
              <a:spcBef>
                <a:spcPts val="0"/>
              </a:spcBef>
              <a:spcAft>
                <a:spcPts val="0"/>
              </a:spcAft>
              <a:buNone/>
            </a:pPr>
            <a:r>
              <a:rPr lang="en-US" dirty="0">
                <a:latin typeface="Calibri" panose="020F0502020204030204" pitchFamily="34" charset="0"/>
                <a:ea typeface="SimSun" panose="02010600030101010101" pitchFamily="2" charset="-122"/>
                <a:cs typeface="Times New Roman" panose="02020603050405020304" pitchFamily="18" charset="0"/>
              </a:rPr>
              <a:t>10</a:t>
            </a:r>
            <a:r>
              <a:rPr lang="en-US" sz="1800" b="0" dirty="0">
                <a:effectLst/>
                <a:latin typeface="Calibri" panose="020F0502020204030204" pitchFamily="34" charset="0"/>
                <a:ea typeface="SimSun" panose="02010600030101010101" pitchFamily="2" charset="-122"/>
                <a:cs typeface="Times New Roman" panose="02020603050405020304" pitchFamily="18" charset="0"/>
              </a:rPr>
              <a:t>. Highest revenues were generated by PR (Parana) and SC (Santa Catarina).</a:t>
            </a:r>
            <a:endParaRPr lang="en-US"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just">
              <a:spcBef>
                <a:spcPts val="0"/>
              </a:spcBef>
              <a:spcAft>
                <a:spcPts val="0"/>
              </a:spcAft>
              <a:buNone/>
            </a:pPr>
            <a:endParaRPr lang="en-IN" dirty="0"/>
          </a:p>
        </p:txBody>
      </p:sp>
    </p:spTree>
    <p:extLst>
      <p:ext uri="{BB962C8B-B14F-4D97-AF65-F5344CB8AC3E}">
        <p14:creationId xmlns:p14="http://schemas.microsoft.com/office/powerpoint/2010/main" val="2993444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AE15-AB5C-15FC-9646-D055EB992D9D}"/>
              </a:ext>
            </a:extLst>
          </p:cNvPr>
          <p:cNvSpPr>
            <a:spLocks noGrp="1"/>
          </p:cNvSpPr>
          <p:nvPr>
            <p:ph type="title"/>
          </p:nvPr>
        </p:nvSpPr>
        <p:spPr/>
        <p:txBody>
          <a:bodyPr>
            <a:normAutofit fontScale="90000"/>
          </a:bodyPr>
          <a:lstStyle/>
          <a:p>
            <a:r>
              <a:rPr lang="en-IN" dirty="0">
                <a:latin typeface="Calibri" panose="020F0502020204030204" pitchFamily="34" charset="0"/>
                <a:cs typeface="Calibri" panose="020F0502020204030204" pitchFamily="34" charset="0"/>
              </a:rPr>
              <a:t>Challenges faced</a:t>
            </a:r>
          </a:p>
        </p:txBody>
      </p:sp>
      <p:sp>
        <p:nvSpPr>
          <p:cNvPr id="3" name="Text Placeholder 2">
            <a:extLst>
              <a:ext uri="{FF2B5EF4-FFF2-40B4-BE49-F238E27FC236}">
                <a16:creationId xmlns:a16="http://schemas.microsoft.com/office/drawing/2014/main" id="{CB68875A-8973-FACC-7BE6-17F4676CFFEE}"/>
              </a:ext>
            </a:extLst>
          </p:cNvPr>
          <p:cNvSpPr>
            <a:spLocks noGrp="1"/>
          </p:cNvSpPr>
          <p:nvPr>
            <p:ph type="body" idx="1"/>
          </p:nvPr>
        </p:nvSpPr>
        <p:spPr>
          <a:xfrm>
            <a:off x="311700" y="1017800"/>
            <a:ext cx="8520600" cy="3339000"/>
          </a:xfrm>
        </p:spPr>
        <p:txBody>
          <a:bodyPr>
            <a:normAutofit/>
          </a:bodyPr>
          <a:lstStyle/>
          <a:p>
            <a:pPr>
              <a:buFont typeface="Wingdings" panose="05000000000000000000" pitchFamily="2" charset="2"/>
              <a:buChar char="Ø"/>
            </a:pPr>
            <a:r>
              <a:rPr lang="en-US" sz="1600" dirty="0">
                <a:latin typeface="Calibri" panose="020F0502020204030204" pitchFamily="34" charset="0"/>
                <a:cs typeface="Calibri" panose="020F0502020204030204" pitchFamily="34" charset="0"/>
              </a:rPr>
              <a:t>I first created dimension and fact tables, and then focused on slowly changing dimensions and how they can be maintained</a:t>
            </a:r>
          </a:p>
          <a:p>
            <a:pPr>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US" sz="1600" dirty="0">
                <a:latin typeface="Calibri" panose="020F0502020204030204" pitchFamily="34" charset="0"/>
                <a:cs typeface="Calibri" panose="020F0502020204030204" pitchFamily="34" charset="0"/>
              </a:rPr>
              <a:t>Since product dimension is </a:t>
            </a:r>
            <a:r>
              <a:rPr lang="en-US" sz="1600" dirty="0" err="1">
                <a:latin typeface="Calibri" panose="020F0502020204030204" pitchFamily="34" charset="0"/>
                <a:cs typeface="Calibri" panose="020F0502020204030204" pitchFamily="34" charset="0"/>
              </a:rPr>
              <a:t>scd</a:t>
            </a:r>
            <a:r>
              <a:rPr lang="en-US" sz="1600" dirty="0">
                <a:latin typeface="Calibri" panose="020F0502020204030204" pitchFamily="34" charset="0"/>
                <a:cs typeface="Calibri" panose="020F0502020204030204" pitchFamily="34" charset="0"/>
              </a:rPr>
              <a:t> 2, I added a new synthetic primary key </a:t>
            </a:r>
            <a:r>
              <a:rPr lang="en-US" sz="1600" dirty="0" err="1">
                <a:latin typeface="Calibri" panose="020F0502020204030204" pitchFamily="34" charset="0"/>
                <a:cs typeface="Calibri" panose="020F0502020204030204" pitchFamily="34" charset="0"/>
              </a:rPr>
              <a:t>product_dim_id</a:t>
            </a:r>
            <a:r>
              <a:rPr lang="en-US" sz="1600" dirty="0">
                <a:latin typeface="Calibri" panose="020F0502020204030204" pitchFamily="34" charset="0"/>
                <a:cs typeface="Calibri" panose="020F0502020204030204" pitchFamily="34" charset="0"/>
              </a:rPr>
              <a:t> to maintain it. Thus all fact tables which referenced product dimension table (</a:t>
            </a:r>
            <a:r>
              <a:rPr lang="en-US" sz="1600" dirty="0" err="1">
                <a:latin typeface="Calibri" panose="020F0502020204030204" pitchFamily="34" charset="0"/>
                <a:cs typeface="Calibri" panose="020F0502020204030204" pitchFamily="34" charset="0"/>
              </a:rPr>
              <a:t>product_orders</a:t>
            </a:r>
            <a:r>
              <a:rPr lang="en-US" sz="1600" dirty="0">
                <a:latin typeface="Calibri" panose="020F0502020204030204" pitchFamily="34" charset="0"/>
                <a:cs typeface="Calibri" panose="020F0502020204030204" pitchFamily="34" charset="0"/>
              </a:rPr>
              <a:t> and sales) had to be updated to reference </a:t>
            </a:r>
            <a:r>
              <a:rPr lang="en-US" sz="1600" dirty="0" err="1">
                <a:latin typeface="Calibri" panose="020F0502020204030204" pitchFamily="34" charset="0"/>
                <a:cs typeface="Calibri" panose="020F0502020204030204" pitchFamily="34" charset="0"/>
              </a:rPr>
              <a:t>product_dim_id</a:t>
            </a:r>
            <a:r>
              <a:rPr lang="en-US" sz="1600" dirty="0">
                <a:latin typeface="Calibri" panose="020F0502020204030204" pitchFamily="34" charset="0"/>
                <a:cs typeface="Calibri" panose="020F0502020204030204" pitchFamily="34" charset="0"/>
              </a:rPr>
              <a:t> as a FK instead of the previous </a:t>
            </a:r>
            <a:r>
              <a:rPr lang="en-US" sz="1600" dirty="0" err="1">
                <a:latin typeface="Calibri" panose="020F0502020204030204" pitchFamily="34" charset="0"/>
                <a:cs typeface="Calibri" panose="020F0502020204030204" pitchFamily="34" charset="0"/>
              </a:rPr>
              <a:t>product_id</a:t>
            </a:r>
            <a:r>
              <a:rPr lang="en-US" sz="1600" dirty="0">
                <a:latin typeface="Calibri" panose="020F0502020204030204" pitchFamily="34" charset="0"/>
                <a:cs typeface="Calibri" panose="020F0502020204030204" pitchFamily="34" charset="0"/>
              </a:rPr>
              <a:t> (which can be duplicated in my scd2 product table)</a:t>
            </a:r>
          </a:p>
          <a:p>
            <a:pPr>
              <a:buFont typeface="Wingdings" panose="05000000000000000000" pitchFamily="2" charset="2"/>
              <a:buChar char="Ø"/>
            </a:pPr>
            <a:endParaRPr lang="en-US" sz="1600"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US" sz="1600" dirty="0">
                <a:latin typeface="Calibri" panose="020F0502020204030204" pitchFamily="34" charset="0"/>
                <a:cs typeface="Calibri" panose="020F0502020204030204" pitchFamily="34" charset="0"/>
              </a:rPr>
              <a:t>2 fact tables had to be updated which had </a:t>
            </a:r>
            <a:r>
              <a:rPr lang="en-US" sz="1600" dirty="0" err="1">
                <a:latin typeface="Calibri" panose="020F0502020204030204" pitchFamily="34" charset="0"/>
                <a:cs typeface="Calibri" panose="020F0502020204030204" pitchFamily="34" charset="0"/>
              </a:rPr>
              <a:t>product_id</a:t>
            </a:r>
            <a:r>
              <a:rPr lang="en-US" sz="1600" dirty="0">
                <a:latin typeface="Calibri" panose="020F0502020204030204" pitchFamily="34" charset="0"/>
                <a:cs typeface="Calibri" panose="020F0502020204030204" pitchFamily="34" charset="0"/>
              </a:rPr>
              <a:t> as their FK,PK. I replaced this with </a:t>
            </a:r>
            <a:r>
              <a:rPr lang="en-US" sz="1600" dirty="0" err="1">
                <a:latin typeface="Calibri" panose="020F0502020204030204" pitchFamily="34" charset="0"/>
                <a:cs typeface="Calibri" panose="020F0502020204030204" pitchFamily="34" charset="0"/>
              </a:rPr>
              <a:t>product_dim_id</a:t>
            </a:r>
            <a:r>
              <a:rPr lang="en-US" sz="1600" dirty="0">
                <a:latin typeface="Calibri" panose="020F0502020204030204" pitchFamily="34" charset="0"/>
                <a:cs typeface="Calibri" panose="020F0502020204030204" pitchFamily="34" charset="0"/>
              </a:rPr>
              <a:t> which is the synthetic PK for my product dimension table (since it was introduced to maintain scd2)</a:t>
            </a:r>
            <a:endParaRPr lang="en-IN"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2741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1794E-3D73-D706-6F7E-93DCF624EAB8}"/>
              </a:ext>
            </a:extLst>
          </p:cNvPr>
          <p:cNvSpPr>
            <a:spLocks noGrp="1"/>
          </p:cNvSpPr>
          <p:nvPr>
            <p:ph type="title"/>
          </p:nvPr>
        </p:nvSpPr>
        <p:spPr>
          <a:xfrm>
            <a:off x="311700" y="174256"/>
            <a:ext cx="8520600" cy="607800"/>
          </a:xfrm>
        </p:spPr>
        <p:txBody>
          <a:bodyPr>
            <a:normAutofit fontScale="90000"/>
          </a:bodyPr>
          <a:lstStyle/>
          <a:p>
            <a:r>
              <a:rPr lang="en-IN" dirty="0">
                <a:solidFill>
                  <a:schemeClr val="tx1">
                    <a:lumMod val="75000"/>
                  </a:schemeClr>
                </a:solidFill>
                <a:latin typeface="Calibri" panose="020F0502020204030204" pitchFamily="34" charset="0"/>
                <a:cs typeface="Calibri" panose="020F0502020204030204" pitchFamily="34" charset="0"/>
              </a:rPr>
              <a:t>Adding Constraints</a:t>
            </a:r>
            <a:br>
              <a:rPr lang="en-IN" dirty="0">
                <a:solidFill>
                  <a:schemeClr val="tx1">
                    <a:lumMod val="75000"/>
                  </a:schemeClr>
                </a:solidFill>
              </a:rPr>
            </a:br>
            <a:r>
              <a:rPr lang="en-IN" sz="1800" u="sng" dirty="0">
                <a:solidFill>
                  <a:schemeClr val="tx1">
                    <a:lumMod val="75000"/>
                  </a:schemeClr>
                </a:solidFill>
                <a:latin typeface="Calibri" panose="020F0502020204030204" pitchFamily="34" charset="0"/>
                <a:cs typeface="Calibri" panose="020F0502020204030204" pitchFamily="34" charset="0"/>
              </a:rPr>
              <a:t>Primary Key Constraints</a:t>
            </a:r>
            <a:endParaRPr lang="en-IN" u="sng" dirty="0">
              <a:solidFill>
                <a:schemeClr val="tx1">
                  <a:lumMod val="75000"/>
                </a:schemeClr>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19A7034B-31E9-90DA-CE2A-94470A610F76}"/>
              </a:ext>
            </a:extLst>
          </p:cNvPr>
          <p:cNvSpPr>
            <a:spLocks noGrp="1"/>
          </p:cNvSpPr>
          <p:nvPr>
            <p:ph type="body" idx="1"/>
          </p:nvPr>
        </p:nvSpPr>
        <p:spPr>
          <a:xfrm>
            <a:off x="254550" y="972698"/>
            <a:ext cx="8520600" cy="3635019"/>
          </a:xfrm>
        </p:spPr>
        <p:txBody>
          <a:bodyPr>
            <a:normAutofit lnSpcReduction="10000"/>
          </a:bodyPr>
          <a:lstStyle/>
          <a:p>
            <a:pPr>
              <a:buFont typeface="Wingdings" panose="05000000000000000000" pitchFamily="2" charset="2"/>
              <a:buChar char="Ø"/>
            </a:pPr>
            <a:r>
              <a:rPr lang="en-US" sz="16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Setting  </a:t>
            </a:r>
            <a:r>
              <a:rPr lang="en-US" sz="1600" dirty="0" err="1">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customer_id</a:t>
            </a:r>
            <a:r>
              <a:rPr lang="en-US" sz="16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 </a:t>
            </a:r>
            <a:r>
              <a:rPr lang="en-US" sz="1600" dirty="0" err="1">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product_id</a:t>
            </a:r>
            <a:r>
              <a:rPr lang="en-US" sz="16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 and </a:t>
            </a:r>
            <a:r>
              <a:rPr lang="en-US" sz="1600" dirty="0" err="1">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order_id</a:t>
            </a:r>
            <a:r>
              <a:rPr lang="en-US" sz="16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 as Primary Key for Customer, Orders and Product tables respectively</a:t>
            </a:r>
          </a:p>
          <a:p>
            <a:pPr>
              <a:buFont typeface="Wingdings" panose="05000000000000000000" pitchFamily="2" charset="2"/>
              <a:buChar char="Ø"/>
            </a:pPr>
            <a:r>
              <a:rPr lang="en-US" sz="16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Adding synthetic PK to </a:t>
            </a:r>
            <a:r>
              <a:rPr lang="en-US" sz="16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Order_items</a:t>
            </a:r>
            <a:r>
              <a:rPr lang="en-US" sz="16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table using Serial (</a:t>
            </a:r>
            <a:r>
              <a:rPr lang="en-US" sz="16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order_item_id</a:t>
            </a:r>
            <a:r>
              <a:rPr lang="en-US" sz="16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a:t>
            </a:r>
          </a:p>
          <a:p>
            <a:pPr>
              <a:buFont typeface="Wingdings" panose="05000000000000000000" pitchFamily="2" charset="2"/>
              <a:buChar char="Ø"/>
            </a:pPr>
            <a:r>
              <a:rPr lang="en-US" sz="16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Adding synthetic PK to Payments table using Sequence (</a:t>
            </a:r>
            <a:r>
              <a:rPr lang="en-US" sz="16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order_payments_id</a:t>
            </a:r>
            <a:r>
              <a:rPr lang="en-US" sz="16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a:t>
            </a:r>
          </a:p>
          <a:p>
            <a:pPr>
              <a:buFont typeface="Wingdings" panose="05000000000000000000" pitchFamily="2" charset="2"/>
              <a:buChar char="Ø"/>
            </a:pPr>
            <a:r>
              <a:rPr lang="en-IN" sz="1600" dirty="0">
                <a:solidFill>
                  <a:schemeClr val="bg2">
                    <a:lumMod val="75000"/>
                  </a:schemeClr>
                </a:solidFill>
                <a:latin typeface="Calibri" panose="020F0502020204030204" pitchFamily="34" charset="0"/>
                <a:cs typeface="Calibri" panose="020F0502020204030204" pitchFamily="34" charset="0"/>
              </a:rPr>
              <a:t>Setting composite PK for </a:t>
            </a:r>
            <a:r>
              <a:rPr lang="en-IN" sz="1600" dirty="0" err="1">
                <a:solidFill>
                  <a:schemeClr val="bg2">
                    <a:lumMod val="75000"/>
                  </a:schemeClr>
                </a:solidFill>
                <a:latin typeface="Calibri" panose="020F0502020204030204" pitchFamily="34" charset="0"/>
                <a:cs typeface="Calibri" panose="020F0502020204030204" pitchFamily="34" charset="0"/>
              </a:rPr>
              <a:t>Order_reviews</a:t>
            </a:r>
            <a:r>
              <a:rPr lang="en-IN" sz="1600" dirty="0">
                <a:solidFill>
                  <a:schemeClr val="bg2">
                    <a:lumMod val="75000"/>
                  </a:schemeClr>
                </a:solidFill>
                <a:latin typeface="Calibri" panose="020F0502020204030204" pitchFamily="34" charset="0"/>
                <a:cs typeface="Calibri" panose="020F0502020204030204" pitchFamily="34" charset="0"/>
              </a:rPr>
              <a:t> </a:t>
            </a:r>
            <a:r>
              <a:rPr lang="en-IN" sz="16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a:t>
            </a:r>
            <a:r>
              <a:rPr lang="en-IN" sz="16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review_id,order_id</a:t>
            </a:r>
            <a:r>
              <a:rPr lang="en-IN" sz="16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a:t>
            </a:r>
          </a:p>
          <a:p>
            <a:pPr marL="114300" indent="0">
              <a:buNone/>
            </a:pPr>
            <a:endParaRPr lang="en-IN" sz="1600" dirty="0">
              <a:solidFill>
                <a:schemeClr val="bg2">
                  <a:lumMod val="75000"/>
                </a:schemeClr>
              </a:solidFill>
              <a:latin typeface="Calibri" panose="020F0502020204030204" pitchFamily="34" charset="0"/>
              <a:cs typeface="Calibri" panose="020F0502020204030204" pitchFamily="34" charset="0"/>
            </a:endParaRPr>
          </a:p>
          <a:p>
            <a:pPr marL="114300" indent="0">
              <a:buNone/>
            </a:pPr>
            <a:r>
              <a:rPr lang="en-IN" sz="1600" u="sng" dirty="0">
                <a:solidFill>
                  <a:schemeClr val="tx1">
                    <a:lumMod val="75000"/>
                  </a:schemeClr>
                </a:solidFill>
                <a:latin typeface="Calibri" panose="020F0502020204030204" pitchFamily="34" charset="0"/>
                <a:cs typeface="Calibri" panose="020F0502020204030204" pitchFamily="34" charset="0"/>
              </a:rPr>
              <a:t>Foreign Key Constraints to link all entities</a:t>
            </a:r>
          </a:p>
          <a:p>
            <a:pPr marL="285750" marR="0" indent="-285750">
              <a:spcBef>
                <a:spcPts val="0"/>
              </a:spcBef>
              <a:spcAft>
                <a:spcPts val="0"/>
              </a:spcAft>
              <a:buFont typeface="Wingdings" panose="05000000000000000000" pitchFamily="2" charset="2"/>
              <a:buChar char="Ø"/>
            </a:pPr>
            <a:r>
              <a:rPr lang="en-US" sz="16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Order_items</a:t>
            </a:r>
            <a:r>
              <a:rPr lang="en-US" sz="16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references Orders, Products and Sellers tables via </a:t>
            </a:r>
            <a:r>
              <a:rPr lang="en-US" sz="16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order_id</a:t>
            </a:r>
            <a:r>
              <a:rPr lang="en-US" sz="16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a:t>
            </a:r>
            <a:r>
              <a:rPr lang="en-US" sz="16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product_id</a:t>
            </a:r>
            <a:r>
              <a:rPr lang="en-US" sz="16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and </a:t>
            </a:r>
            <a:r>
              <a:rPr lang="en-US" sz="1600" dirty="0" err="1">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s</a:t>
            </a:r>
            <a:r>
              <a:rPr lang="en-US" sz="16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eller_id</a:t>
            </a:r>
            <a:r>
              <a:rPr lang="en-US" sz="16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respectively. For instance,</a:t>
            </a:r>
          </a:p>
          <a:p>
            <a:pPr marL="0" marR="0" indent="0">
              <a:spcBef>
                <a:spcPts val="0"/>
              </a:spcBef>
              <a:spcAft>
                <a:spcPts val="0"/>
              </a:spcAft>
              <a:buNone/>
            </a:pPr>
            <a:r>
              <a:rPr lang="en-US" sz="14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ALTER TABLE </a:t>
            </a:r>
            <a:r>
              <a:rPr lang="en-US" sz="14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order_items</a:t>
            </a:r>
            <a:endParaRPr lang="en-US" sz="14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marL="0" marR="0" indent="0">
              <a:spcBef>
                <a:spcPts val="0"/>
              </a:spcBef>
              <a:spcAft>
                <a:spcPts val="0"/>
              </a:spcAft>
              <a:buNone/>
            </a:pPr>
            <a:r>
              <a:rPr lang="en-US" sz="14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ADD CONSTRAINT </a:t>
            </a:r>
            <a:r>
              <a:rPr lang="en-US" sz="14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order_id_fk</a:t>
            </a:r>
            <a:r>
              <a:rPr lang="en-US" sz="14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FOREIGN KEY (</a:t>
            </a:r>
            <a:r>
              <a:rPr lang="en-US" sz="14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order_id</a:t>
            </a:r>
            <a:r>
              <a:rPr lang="en-US" sz="14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REFERENCES Orders(</a:t>
            </a:r>
            <a:r>
              <a:rPr lang="en-US" sz="14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order_id</a:t>
            </a:r>
            <a:r>
              <a:rPr lang="en-US" sz="14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a:t>
            </a:r>
          </a:p>
          <a:p>
            <a:pPr marL="285750" marR="0" indent="-285750">
              <a:spcBef>
                <a:spcPts val="0"/>
              </a:spcBef>
              <a:spcAft>
                <a:spcPts val="0"/>
              </a:spcAft>
              <a:buFont typeface="Wingdings" panose="05000000000000000000" pitchFamily="2" charset="2"/>
              <a:buChar char="Ø"/>
            </a:pPr>
            <a:r>
              <a:rPr lang="en-US" sz="16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Orders references Customer via </a:t>
            </a:r>
            <a:r>
              <a:rPr lang="en-US" sz="1600" dirty="0" err="1">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customer_id</a:t>
            </a:r>
            <a:r>
              <a:rPr lang="en-US" sz="1600" dirty="0">
                <a:solidFill>
                  <a:schemeClr val="bg2">
                    <a:lumMod val="75000"/>
                  </a:schemeClr>
                </a:solidFill>
                <a:latin typeface="Calibri" panose="020F0502020204030204" pitchFamily="34" charset="0"/>
                <a:ea typeface="SimSun" panose="02010600030101010101" pitchFamily="2" charset="-122"/>
                <a:cs typeface="Calibri" panose="020F0502020204030204" pitchFamily="34" charset="0"/>
              </a:rPr>
              <a:t> as FK</a:t>
            </a:r>
          </a:p>
          <a:p>
            <a:pPr marL="285750" marR="0" indent="-285750">
              <a:spcBef>
                <a:spcPts val="0"/>
              </a:spcBef>
              <a:spcAft>
                <a:spcPts val="0"/>
              </a:spcAft>
              <a:buFont typeface="Wingdings" panose="05000000000000000000" pitchFamily="2" charset="2"/>
              <a:buChar char="Ø"/>
            </a:pPr>
            <a:r>
              <a:rPr lang="en-US" sz="16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Order_payments</a:t>
            </a:r>
            <a:r>
              <a:rPr lang="en-US" sz="16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and </a:t>
            </a:r>
            <a:r>
              <a:rPr lang="en-US" sz="16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Order_reviews</a:t>
            </a:r>
            <a:r>
              <a:rPr lang="en-US" sz="16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reference Orders via </a:t>
            </a:r>
            <a:r>
              <a:rPr lang="en-US" sz="1600" dirty="0" err="1">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order_id</a:t>
            </a:r>
            <a:r>
              <a:rPr lang="en-US" sz="1600"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rPr>
              <a:t> as FK</a:t>
            </a:r>
          </a:p>
          <a:p>
            <a:pPr marL="285750" marR="0" indent="-285750">
              <a:spcBef>
                <a:spcPts val="0"/>
              </a:spcBef>
              <a:spcAft>
                <a:spcPts val="0"/>
              </a:spcAft>
              <a:buFont typeface="Wingdings" panose="05000000000000000000" pitchFamily="2" charset="2"/>
              <a:buChar char="Ø"/>
            </a:pPr>
            <a:endParaRPr lang="en-US"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marL="285750" marR="0" indent="-285750">
              <a:spcBef>
                <a:spcPts val="0"/>
              </a:spcBef>
              <a:spcAft>
                <a:spcPts val="0"/>
              </a:spcAft>
              <a:buFont typeface="Wingdings" panose="05000000000000000000" pitchFamily="2" charset="2"/>
              <a:buChar char="Ø"/>
            </a:pPr>
            <a:endParaRPr lang="en-IN" dirty="0">
              <a:effectLst/>
              <a:latin typeface="Calibri" panose="020F0502020204030204" pitchFamily="34" charset="0"/>
              <a:ea typeface="SimSun" panose="02010600030101010101" pitchFamily="2" charset="-122"/>
              <a:cs typeface="Times New Roman" panose="02020603050405020304" pitchFamily="18" charset="0"/>
            </a:endParaRPr>
          </a:p>
          <a:p>
            <a:pPr>
              <a:buFont typeface="Wingdings" panose="05000000000000000000" pitchFamily="2" charset="2"/>
              <a:buChar char="Ø"/>
            </a:pPr>
            <a:endParaRPr lang="en-IN" dirty="0"/>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1687172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50FC-D673-01FE-F5D3-39B9B2C32F8B}"/>
              </a:ext>
            </a:extLst>
          </p:cNvPr>
          <p:cNvSpPr>
            <a:spLocks noGrp="1"/>
          </p:cNvSpPr>
          <p:nvPr>
            <p:ph type="title"/>
          </p:nvPr>
        </p:nvSpPr>
        <p:spPr/>
        <p:txBody>
          <a:bodyPr>
            <a:normAutofit fontScale="90000"/>
          </a:bodyPr>
          <a:lstStyle/>
          <a:p>
            <a:r>
              <a:rPr lang="en-IN" dirty="0">
                <a:latin typeface="Calibri" panose="020F0502020204030204" pitchFamily="34" charset="0"/>
                <a:cs typeface="Calibri" panose="020F0502020204030204" pitchFamily="34" charset="0"/>
              </a:rPr>
              <a:t>What I learned</a:t>
            </a:r>
          </a:p>
        </p:txBody>
      </p:sp>
      <p:sp>
        <p:nvSpPr>
          <p:cNvPr id="3" name="Text Placeholder 2">
            <a:extLst>
              <a:ext uri="{FF2B5EF4-FFF2-40B4-BE49-F238E27FC236}">
                <a16:creationId xmlns:a16="http://schemas.microsoft.com/office/drawing/2014/main" id="{55607E27-F86D-11AA-72A8-85A43EAB2094}"/>
              </a:ext>
            </a:extLst>
          </p:cNvPr>
          <p:cNvSpPr>
            <a:spLocks noGrp="1"/>
          </p:cNvSpPr>
          <p:nvPr>
            <p:ph type="body" idx="1"/>
          </p:nvPr>
        </p:nvSpPr>
        <p:spPr>
          <a:xfrm>
            <a:off x="311700" y="1017800"/>
            <a:ext cx="8520600" cy="3668762"/>
          </a:xfrm>
        </p:spPr>
        <p:txBody>
          <a:bodyPr>
            <a:normAutofit fontScale="32500" lnSpcReduction="20000"/>
          </a:bodyPr>
          <a:lstStyle/>
          <a:p>
            <a:pPr>
              <a:buFont typeface="Wingdings" panose="05000000000000000000" pitchFamily="2" charset="2"/>
              <a:buChar char="Ø"/>
            </a:pPr>
            <a:r>
              <a:rPr lang="en-IN" sz="4900" dirty="0">
                <a:latin typeface="Calibri" panose="020F0502020204030204" pitchFamily="34" charset="0"/>
                <a:cs typeface="Calibri" panose="020F0502020204030204" pitchFamily="34" charset="0"/>
              </a:rPr>
              <a:t>Normalization and difference between schema of operational database vs data warehouse</a:t>
            </a:r>
          </a:p>
          <a:p>
            <a:pPr>
              <a:buFont typeface="Wingdings" panose="05000000000000000000" pitchFamily="2" charset="2"/>
              <a:buChar char="Ø"/>
            </a:pPr>
            <a:endParaRPr lang="en-IN" sz="4900"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IN" sz="4900" dirty="0">
                <a:latin typeface="Calibri" panose="020F0502020204030204" pitchFamily="34" charset="0"/>
                <a:cs typeface="Calibri" panose="020F0502020204030204" pitchFamily="34" charset="0"/>
              </a:rPr>
              <a:t>Extract, Transform, Load operations: how companies can extract data, transform it into a denormalized schema with dimension and fact tables(s), and load data into staging and dimension tables based on slowly changing dimensions</a:t>
            </a:r>
          </a:p>
          <a:p>
            <a:pPr>
              <a:buFont typeface="Wingdings" panose="05000000000000000000" pitchFamily="2" charset="2"/>
              <a:buChar char="Ø"/>
            </a:pPr>
            <a:endParaRPr lang="en-IN" sz="4900"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IN" sz="4900" dirty="0">
                <a:latin typeface="Calibri" panose="020F0502020204030204" pitchFamily="34" charset="0"/>
                <a:cs typeface="Calibri" panose="020F0502020204030204" pitchFamily="34" charset="0"/>
              </a:rPr>
              <a:t>Constellation Dimensional Schema: when it might be useful to have time dimensions at different levels of granularity, use cases of cumulative and snapshot fact tables</a:t>
            </a:r>
          </a:p>
          <a:p>
            <a:pPr>
              <a:buFont typeface="Wingdings" panose="05000000000000000000" pitchFamily="2" charset="2"/>
              <a:buChar char="Ø"/>
            </a:pPr>
            <a:endParaRPr lang="en-IN" sz="4900"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IN" sz="4900" dirty="0">
                <a:latin typeface="Calibri" panose="020F0502020204030204" pitchFamily="34" charset="0"/>
                <a:cs typeface="Calibri" panose="020F0502020204030204" pitchFamily="34" charset="0"/>
              </a:rPr>
              <a:t>Slowly changing dimensions: when to use each type and how to maintain them</a:t>
            </a:r>
          </a:p>
          <a:p>
            <a:pPr>
              <a:buFont typeface="Wingdings" panose="05000000000000000000" pitchFamily="2" charset="2"/>
              <a:buChar char="Ø"/>
            </a:pPr>
            <a:endParaRPr lang="en-IN" sz="4900"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IN" sz="4900" dirty="0">
                <a:latin typeface="Calibri" panose="020F0502020204030204" pitchFamily="34" charset="0"/>
                <a:cs typeface="Calibri" panose="020F0502020204030204" pitchFamily="34" charset="0"/>
              </a:rPr>
              <a:t>Revised the use of subqueries, joins, aggregates, window functions, stored procedures, etc.</a:t>
            </a:r>
          </a:p>
          <a:p>
            <a:pPr>
              <a:buFont typeface="Wingdings" panose="05000000000000000000" pitchFamily="2" charset="2"/>
              <a:buChar char="Ø"/>
            </a:pPr>
            <a:endParaRPr lang="en-IN" sz="4900" dirty="0">
              <a:latin typeface="Calibri" panose="020F0502020204030204" pitchFamily="34" charset="0"/>
              <a:cs typeface="Calibri" panose="020F0502020204030204" pitchFamily="34" charset="0"/>
            </a:endParaRP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4184813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3060-9183-5643-5F46-48BF662A2B66}"/>
              </a:ext>
            </a:extLst>
          </p:cNvPr>
          <p:cNvSpPr>
            <a:spLocks noGrp="1"/>
          </p:cNvSpPr>
          <p:nvPr>
            <p:ph type="title"/>
          </p:nvPr>
        </p:nvSpPr>
        <p:spPr/>
        <p:txBody>
          <a:bodyPr>
            <a:normAutofit fontScale="90000"/>
          </a:bodyPr>
          <a:lstStyle/>
          <a:p>
            <a:r>
              <a:rPr lang="en-IN" dirty="0">
                <a:latin typeface="Calibri" panose="020F0502020204030204" pitchFamily="34" charset="0"/>
                <a:cs typeface="Calibri" panose="020F0502020204030204" pitchFamily="34" charset="0"/>
              </a:rPr>
              <a:t>References</a:t>
            </a:r>
          </a:p>
        </p:txBody>
      </p:sp>
      <p:sp>
        <p:nvSpPr>
          <p:cNvPr id="3" name="Text Placeholder 2">
            <a:extLst>
              <a:ext uri="{FF2B5EF4-FFF2-40B4-BE49-F238E27FC236}">
                <a16:creationId xmlns:a16="http://schemas.microsoft.com/office/drawing/2014/main" id="{390805C4-5C00-2D47-02EE-771E3B1EBAB0}"/>
              </a:ext>
            </a:extLst>
          </p:cNvPr>
          <p:cNvSpPr>
            <a:spLocks noGrp="1"/>
          </p:cNvSpPr>
          <p:nvPr>
            <p:ph type="body" idx="1"/>
          </p:nvPr>
        </p:nvSpPr>
        <p:spPr>
          <a:xfrm>
            <a:off x="311700" y="1072712"/>
            <a:ext cx="8520600" cy="3339000"/>
          </a:xfrm>
        </p:spPr>
        <p:txBody>
          <a:bodyPr/>
          <a:lstStyle/>
          <a:p>
            <a:pPr>
              <a:buFont typeface="Wingdings" panose="05000000000000000000" pitchFamily="2" charset="2"/>
              <a:buChar char="Ø"/>
            </a:pPr>
            <a:r>
              <a:rPr lang="en-IN" i="1" dirty="0">
                <a:solidFill>
                  <a:schemeClr val="bg2">
                    <a:lumMod val="75000"/>
                  </a:schemeClr>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https://aws.amazon.com/blogs/big-data/implement-a-slowly-changing-dimension-in-amazon-redshift/</a:t>
            </a:r>
          </a:p>
          <a:p>
            <a:pPr>
              <a:buFont typeface="Wingdings" panose="05000000000000000000" pitchFamily="2" charset="2"/>
              <a:buChar char="Ø"/>
            </a:pPr>
            <a:r>
              <a:rPr lang="en-IN" i="1" dirty="0">
                <a:solidFill>
                  <a:schemeClr val="bg2">
                    <a:lumMod val="75000"/>
                  </a:schemeClr>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https://www.timescale.com/blog/postgresql-vs-python-for-data-cleaning-a-guide/</a:t>
            </a:r>
            <a:endParaRPr lang="en-IN" i="1" dirty="0">
              <a:solidFill>
                <a:schemeClr val="bg2">
                  <a:lumMod val="75000"/>
                </a:schemeClr>
              </a:solidFill>
              <a:latin typeface="Calibri" panose="020F0502020204030204" pitchFamily="34" charset="0"/>
              <a:cs typeface="Calibri" panose="020F0502020204030204" pitchFamily="34" charset="0"/>
            </a:endParaRPr>
          </a:p>
          <a:p>
            <a:pPr>
              <a:buFont typeface="Wingdings" panose="05000000000000000000" pitchFamily="2" charset="2"/>
              <a:buChar char="Ø"/>
            </a:pPr>
            <a:r>
              <a:rPr lang="en-IN" i="1" dirty="0">
                <a:solidFill>
                  <a:schemeClr val="bg2">
                    <a:lumMod val="75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https://www.postgresql.org/docs/current/functions-datetime.html</a:t>
            </a:r>
            <a:endParaRPr lang="en-IN" i="1" dirty="0">
              <a:solidFill>
                <a:schemeClr val="bg2">
                  <a:lumMod val="75000"/>
                </a:schemeClr>
              </a:solidFill>
              <a:latin typeface="Calibri" panose="020F0502020204030204" pitchFamily="34" charset="0"/>
              <a:cs typeface="Calibri" panose="020F0502020204030204" pitchFamily="34" charset="0"/>
            </a:endParaRPr>
          </a:p>
          <a:p>
            <a:pPr>
              <a:buFont typeface="Wingdings" panose="05000000000000000000" pitchFamily="2" charset="2"/>
              <a:buChar char="Ø"/>
            </a:pPr>
            <a:r>
              <a:rPr lang="en-IN" sz="1800" i="1"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hlinkClick r:id="rId4">
                  <a:extLst>
                    <a:ext uri="{A12FA001-AC4F-418D-AE19-62706E023703}">
                      <ahyp:hlinkClr xmlns:ahyp="http://schemas.microsoft.com/office/drawing/2018/hyperlinkcolor" val="tx"/>
                    </a:ext>
                  </a:extLst>
                </a:hlinkClick>
              </a:rPr>
              <a:t>https://www.postgresqltutorial.com/import-csv-file-into-posgresql-table/</a:t>
            </a:r>
            <a:endParaRPr lang="en-IN" i="1" dirty="0">
              <a:solidFill>
                <a:schemeClr val="bg2">
                  <a:lumMod val="75000"/>
                </a:schemeClr>
              </a:solidFill>
              <a:effectLst/>
              <a:latin typeface="Calibri" panose="020F0502020204030204" pitchFamily="34" charset="0"/>
              <a:ea typeface="SimSun" panose="02010600030101010101" pitchFamily="2" charset="-122"/>
              <a:cs typeface="Calibri" panose="020F0502020204030204" pitchFamily="34" charset="0"/>
            </a:endParaRPr>
          </a:p>
          <a:p>
            <a:pPr>
              <a:buFont typeface="Wingdings" panose="05000000000000000000" pitchFamily="2" charset="2"/>
              <a:buChar char="Ø"/>
            </a:pPr>
            <a:r>
              <a:rPr lang="en-IN" i="1" dirty="0">
                <a:solidFill>
                  <a:schemeClr val="bg2">
                    <a:lumMod val="75000"/>
                  </a:schemeClr>
                </a:solidFill>
                <a:latin typeface="Calibri" panose="020F0502020204030204" pitchFamily="34" charset="0"/>
                <a:cs typeface="Calibri" panose="020F0502020204030204" pitchFamily="34" charset="0"/>
              </a:rPr>
              <a:t>Lecture Notes</a:t>
            </a:r>
          </a:p>
        </p:txBody>
      </p:sp>
    </p:spTree>
    <p:extLst>
      <p:ext uri="{BB962C8B-B14F-4D97-AF65-F5344CB8AC3E}">
        <p14:creationId xmlns:p14="http://schemas.microsoft.com/office/powerpoint/2010/main" val="2010205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311700" y="1256050"/>
            <a:ext cx="8520600" cy="2030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6000"/>
              <a:t>Thank you.</a:t>
            </a:r>
            <a:endParaRPr sz="6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B866C-754F-AFC9-E6FB-D5A499CD7E01}"/>
              </a:ext>
            </a:extLst>
          </p:cNvPr>
          <p:cNvSpPr>
            <a:spLocks noGrp="1"/>
          </p:cNvSpPr>
          <p:nvPr>
            <p:ph type="title"/>
          </p:nvPr>
        </p:nvSpPr>
        <p:spPr>
          <a:xfrm>
            <a:off x="168475" y="139275"/>
            <a:ext cx="8520600" cy="607800"/>
          </a:xfrm>
        </p:spPr>
        <p:txBody>
          <a:bodyPr>
            <a:normAutofit fontScale="90000"/>
          </a:bodyPr>
          <a:lstStyle/>
          <a:p>
            <a:r>
              <a:rPr lang="en-IN" dirty="0">
                <a:latin typeface="Calibri" panose="020F0502020204030204" pitchFamily="34" charset="0"/>
                <a:cs typeface="Calibri" panose="020F0502020204030204" pitchFamily="34" charset="0"/>
              </a:rPr>
              <a:t>Normalizing the schema       </a:t>
            </a:r>
          </a:p>
        </p:txBody>
      </p:sp>
      <p:sp>
        <p:nvSpPr>
          <p:cNvPr id="3" name="Text Placeholder 2">
            <a:extLst>
              <a:ext uri="{FF2B5EF4-FFF2-40B4-BE49-F238E27FC236}">
                <a16:creationId xmlns:a16="http://schemas.microsoft.com/office/drawing/2014/main" id="{B0023AB4-BE23-1260-FDFD-8E3A03FD4CBE}"/>
              </a:ext>
            </a:extLst>
          </p:cNvPr>
          <p:cNvSpPr>
            <a:spLocks noGrp="1"/>
          </p:cNvSpPr>
          <p:nvPr>
            <p:ph type="body" idx="1"/>
          </p:nvPr>
        </p:nvSpPr>
        <p:spPr>
          <a:xfrm>
            <a:off x="311700" y="1229875"/>
            <a:ext cx="4324594" cy="3339000"/>
          </a:xfrm>
        </p:spPr>
        <p:txBody>
          <a:bodyPr/>
          <a:lstStyle/>
          <a:p>
            <a:pPr marL="0" marR="0">
              <a:spcBef>
                <a:spcPts val="0"/>
              </a:spcBef>
              <a:spcAft>
                <a:spcPts val="0"/>
              </a:spcAft>
            </a:pPr>
            <a:r>
              <a:rPr lang="en-US">
                <a:solidFill>
                  <a:srgbClr val="2E75B5"/>
                </a:solidFill>
                <a:effectLst/>
                <a:latin typeface="Calibri" panose="020F0502020204030204" pitchFamily="34" charset="0"/>
                <a:ea typeface="SimSun" panose="02010600030101010101" pitchFamily="2" charset="-122"/>
                <a:cs typeface="Times New Roman" panose="02020603050405020304" pitchFamily="18" charset="0"/>
              </a:rPr>
              <a:t>--Creating a separate table for </a:t>
            </a:r>
            <a:r>
              <a:rPr lang="en-US" b="1">
                <a:solidFill>
                  <a:srgbClr val="2E75B5"/>
                </a:solidFill>
                <a:effectLst/>
                <a:latin typeface="Calibri" panose="020F0502020204030204" pitchFamily="34" charset="0"/>
                <a:ea typeface="SimSun" panose="02010600030101010101" pitchFamily="2" charset="-122"/>
                <a:cs typeface="Times New Roman" panose="02020603050405020304" pitchFamily="18" charset="0"/>
              </a:rPr>
              <a:t>payment methods</a:t>
            </a:r>
            <a:endParaRPr lang="en-US">
              <a:effectLst/>
              <a:latin typeface="Calibri" panose="020F0502020204030204" pitchFamily="34" charset="0"/>
              <a:ea typeface="SimSun" panose="02010600030101010101" pitchFamily="2" charset="-122"/>
              <a:cs typeface="Times New Roman" panose="02020603050405020304" pitchFamily="18" charset="0"/>
            </a:endParaRPr>
          </a:p>
          <a:p>
            <a:pPr marL="0" marR="0">
              <a:spcBef>
                <a:spcPts val="0"/>
              </a:spcBef>
              <a:spcAft>
                <a:spcPts val="0"/>
              </a:spcAft>
            </a:pPr>
            <a:r>
              <a:rPr lang="en-US">
                <a:solidFill>
                  <a:srgbClr val="2E75B5"/>
                </a:solidFill>
                <a:effectLst/>
                <a:latin typeface="Calibri" panose="020F0502020204030204" pitchFamily="34" charset="0"/>
                <a:ea typeface="SimSun" panose="02010600030101010101" pitchFamily="2" charset="-122"/>
                <a:cs typeface="Times New Roman" panose="02020603050405020304" pitchFamily="18" charset="0"/>
              </a:rPr>
              <a:t>--Mapping each unique method to an id</a:t>
            </a:r>
            <a:endParaRPr lang="en-US">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5" name="Picture 4" descr="Diagram&#10;&#10;Description automatically generated">
            <a:extLst>
              <a:ext uri="{FF2B5EF4-FFF2-40B4-BE49-F238E27FC236}">
                <a16:creationId xmlns:a16="http://schemas.microsoft.com/office/drawing/2014/main" id="{E9C07DB3-63AF-F6A1-03D3-7CD30DEB997B}"/>
              </a:ext>
            </a:extLst>
          </p:cNvPr>
          <p:cNvPicPr>
            <a:picLocks noChangeAspect="1"/>
          </p:cNvPicPr>
          <p:nvPr/>
        </p:nvPicPr>
        <p:blipFill>
          <a:blip r:embed="rId2"/>
          <a:stretch>
            <a:fillRect/>
          </a:stretch>
        </p:blipFill>
        <p:spPr>
          <a:xfrm>
            <a:off x="168475" y="836525"/>
            <a:ext cx="4403525" cy="4125700"/>
          </a:xfrm>
          <a:prstGeom prst="rect">
            <a:avLst/>
          </a:prstGeom>
        </p:spPr>
      </p:pic>
      <p:sp>
        <p:nvSpPr>
          <p:cNvPr id="7" name="TextBox 6">
            <a:extLst>
              <a:ext uri="{FF2B5EF4-FFF2-40B4-BE49-F238E27FC236}">
                <a16:creationId xmlns:a16="http://schemas.microsoft.com/office/drawing/2014/main" id="{1D6D058A-2770-1DC1-E010-319B33BEA663}"/>
              </a:ext>
            </a:extLst>
          </p:cNvPr>
          <p:cNvSpPr txBox="1"/>
          <p:nvPr/>
        </p:nvSpPr>
        <p:spPr>
          <a:xfrm>
            <a:off x="4715224" y="928688"/>
            <a:ext cx="4117076" cy="4616648"/>
          </a:xfrm>
          <a:prstGeom prst="rect">
            <a:avLst/>
          </a:prstGeom>
          <a:noFill/>
        </p:spPr>
        <p:txBody>
          <a:bodyPr wrap="square">
            <a:spAutoFit/>
          </a:bodyPr>
          <a:lstStyle/>
          <a:p>
            <a:pPr marL="285750" marR="0" indent="-285750">
              <a:spcBef>
                <a:spcPts val="0"/>
              </a:spcBef>
              <a:spcAft>
                <a:spcPts val="0"/>
              </a:spcAft>
              <a:buFont typeface="Wingdings" panose="05000000000000000000" pitchFamily="2" charset="2"/>
              <a:buChar char="Ø"/>
            </a:pPr>
            <a:r>
              <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Normalizing payment type attribute of </a:t>
            </a:r>
            <a:r>
              <a:rPr lang="en-US" sz="1200" dirty="0" err="1">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Order_payment</a:t>
            </a:r>
            <a:r>
              <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table (credit card, voucher, debit card etc.)</a:t>
            </a:r>
          </a:p>
          <a:p>
            <a:pPr marL="285750" marR="0" indent="-285750">
              <a:spcBef>
                <a:spcPts val="0"/>
              </a:spcBef>
              <a:spcAft>
                <a:spcPts val="0"/>
              </a:spcAft>
              <a:buFont typeface="Wingdings" panose="05000000000000000000" pitchFamily="2" charset="2"/>
              <a:buChar char="Ø"/>
            </a:pPr>
            <a:endPar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285750" marR="0" indent="-285750">
              <a:spcBef>
                <a:spcPts val="0"/>
              </a:spcBef>
              <a:spcAft>
                <a:spcPts val="0"/>
              </a:spcAft>
              <a:buFont typeface="Wingdings" panose="05000000000000000000" pitchFamily="2" charset="2"/>
              <a:buChar char="Ø"/>
            </a:pPr>
            <a:r>
              <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Creating a separate table for payment methods</a:t>
            </a:r>
            <a:r>
              <a:rPr lang="en-US" sz="1200" dirty="0">
                <a:solidFill>
                  <a:schemeClr val="bg2">
                    <a:lumMod val="75000"/>
                  </a:schemeClr>
                </a:solidFill>
                <a:latin typeface="Calibri" panose="020F0502020204030204" pitchFamily="34" charset="0"/>
                <a:ea typeface="SimSun" panose="02010600030101010101" pitchFamily="2" charset="-122"/>
                <a:cs typeface="Times New Roman" panose="02020603050405020304" pitchFamily="18" charset="0"/>
              </a:rPr>
              <a:t>, m</a:t>
            </a:r>
            <a:r>
              <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apping each unique method to an id</a:t>
            </a:r>
          </a:p>
          <a:p>
            <a:pPr marL="285750" marR="0" indent="-285750">
              <a:spcBef>
                <a:spcPts val="0"/>
              </a:spcBef>
              <a:spcAft>
                <a:spcPts val="0"/>
              </a:spcAft>
              <a:buFont typeface="Wingdings" panose="05000000000000000000" pitchFamily="2" charset="2"/>
              <a:buChar char="Ø"/>
            </a:pPr>
            <a:endPar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Creating a new normalized table by replacing payment type by payment method id</a:t>
            </a:r>
          </a:p>
          <a:p>
            <a:pPr marL="285750" indent="-285750">
              <a:buFont typeface="Wingdings" panose="05000000000000000000" pitchFamily="2" charset="2"/>
              <a:buChar char="Ø"/>
            </a:pPr>
            <a:endParaRPr lang="en-US" sz="1200" dirty="0">
              <a:solidFill>
                <a:schemeClr val="bg2">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Inserting values into new normalized table by joining old </a:t>
            </a:r>
            <a:r>
              <a:rPr lang="en-US" sz="1200" dirty="0" err="1">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Order_payment</a:t>
            </a:r>
            <a:r>
              <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table and newly created </a:t>
            </a:r>
            <a:r>
              <a:rPr lang="en-US" sz="1200" dirty="0" err="1">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paymentmethod</a:t>
            </a:r>
            <a:r>
              <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table</a:t>
            </a:r>
          </a:p>
          <a:p>
            <a:pPr marL="285750" indent="-285750">
              <a:buFont typeface="Wingdings" panose="05000000000000000000" pitchFamily="2" charset="2"/>
              <a:buChar char="Ø"/>
            </a:pPr>
            <a:endParaRPr lang="en-US" sz="1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en-US" sz="1200" dirty="0">
                <a:solidFill>
                  <a:schemeClr val="bg2">
                    <a:lumMod val="75000"/>
                  </a:schemeClr>
                </a:solidFill>
                <a:latin typeface="Calibri" panose="020F0502020204030204" pitchFamily="34" charset="0"/>
                <a:ea typeface="SimSun" panose="02010600030101010101" pitchFamily="2" charset="-122"/>
                <a:cs typeface="Times New Roman" panose="02020603050405020304" pitchFamily="18" charset="0"/>
              </a:rPr>
              <a:t>Again adding PK and FK constraints to all entities the Order payment table references or is referenced by, including payment method table I just created</a:t>
            </a:r>
          </a:p>
          <a:p>
            <a:pPr marL="285750" indent="-285750">
              <a:buFont typeface="Wingdings" panose="05000000000000000000" pitchFamily="2" charset="2"/>
              <a:buChar char="Ø"/>
            </a:pPr>
            <a:endParaRPr lang="en-US" sz="1200" dirty="0">
              <a:solidFill>
                <a:schemeClr val="bg2">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en-US" sz="1200" dirty="0">
                <a:solidFill>
                  <a:schemeClr val="bg2">
                    <a:lumMod val="75000"/>
                  </a:schemeClr>
                </a:solidFill>
                <a:latin typeface="Calibri" panose="020F0502020204030204" pitchFamily="34" charset="0"/>
                <a:ea typeface="SimSun" panose="02010600030101010101" pitchFamily="2" charset="-122"/>
                <a:cs typeface="Times New Roman" panose="02020603050405020304" pitchFamily="18" charset="0"/>
              </a:rPr>
              <a:t>Similarly normalizing </a:t>
            </a:r>
            <a:r>
              <a:rPr lang="en-US" sz="1200" dirty="0" err="1">
                <a:solidFill>
                  <a:schemeClr val="bg2">
                    <a:lumMod val="75000"/>
                  </a:schemeClr>
                </a:solidFill>
                <a:latin typeface="Calibri" panose="020F0502020204030204" pitchFamily="34" charset="0"/>
                <a:ea typeface="SimSun" panose="02010600030101010101" pitchFamily="2" charset="-122"/>
                <a:cs typeface="Times New Roman" panose="02020603050405020304" pitchFamily="18" charset="0"/>
              </a:rPr>
              <a:t>order_status</a:t>
            </a:r>
            <a:r>
              <a:rPr lang="en-US" sz="1200" dirty="0">
                <a:solidFill>
                  <a:schemeClr val="bg2">
                    <a:lumMod val="75000"/>
                  </a:schemeClr>
                </a:solidFill>
                <a:latin typeface="Calibri" panose="020F0502020204030204" pitchFamily="34" charset="0"/>
                <a:ea typeface="SimSun" panose="02010600030101010101" pitchFamily="2" charset="-122"/>
                <a:cs typeface="Times New Roman" panose="02020603050405020304" pitchFamily="18" charset="0"/>
              </a:rPr>
              <a:t> attribute of Orders table (delivered, invoiced, shipped etc. categories) </a:t>
            </a:r>
          </a:p>
          <a:p>
            <a:pPr marL="285750" indent="-285750">
              <a:buFont typeface="Wingdings" panose="05000000000000000000" pitchFamily="2" charset="2"/>
              <a:buChar char="Ø"/>
            </a:pPr>
            <a:endParaRPr lang="en-US" sz="1200" dirty="0">
              <a:solidFill>
                <a:schemeClr val="bg2">
                  <a:lumMod val="75000"/>
                </a:schemeClr>
              </a:solidFill>
              <a:latin typeface="Calibri" panose="020F0502020204030204" pitchFamily="34"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en-US" sz="1200" dirty="0">
                <a:solidFill>
                  <a:schemeClr val="bg2">
                    <a:lumMod val="75000"/>
                  </a:schemeClr>
                </a:solidFill>
                <a:latin typeface="Calibri" panose="020F0502020204030204" pitchFamily="34" charset="0"/>
                <a:ea typeface="SimSun" panose="02010600030101010101" pitchFamily="2" charset="-122"/>
                <a:cs typeface="Times New Roman" panose="02020603050405020304" pitchFamily="18" charset="0"/>
              </a:rPr>
              <a:t>Normalizing </a:t>
            </a:r>
            <a:r>
              <a:rPr lang="en-US" sz="1200" dirty="0" err="1">
                <a:solidFill>
                  <a:schemeClr val="bg2">
                    <a:lumMod val="75000"/>
                  </a:schemeClr>
                </a:solidFill>
                <a:latin typeface="Calibri" panose="020F0502020204030204" pitchFamily="34" charset="0"/>
                <a:ea typeface="SimSun" panose="02010600030101010101" pitchFamily="2" charset="-122"/>
                <a:cs typeface="Times New Roman" panose="02020603050405020304" pitchFamily="18" charset="0"/>
              </a:rPr>
              <a:t>product_category</a:t>
            </a:r>
            <a:r>
              <a:rPr lang="en-US" sz="1200" dirty="0">
                <a:solidFill>
                  <a:schemeClr val="bg2">
                    <a:lumMod val="75000"/>
                  </a:schemeClr>
                </a:solidFill>
                <a:latin typeface="Calibri" panose="020F0502020204030204" pitchFamily="34" charset="0"/>
                <a:ea typeface="SimSun" panose="02010600030101010101" pitchFamily="2" charset="-122"/>
                <a:cs typeface="Times New Roman" panose="02020603050405020304" pitchFamily="18" charset="0"/>
              </a:rPr>
              <a:t> attribute of Products table  </a:t>
            </a:r>
          </a:p>
          <a:p>
            <a:pPr marL="285750" indent="-285750">
              <a:buFont typeface="Wingdings" panose="05000000000000000000" pitchFamily="2" charset="2"/>
              <a:buChar char="Ø"/>
            </a:pPr>
            <a:endParaRPr lang="en-US" dirty="0">
              <a:solidFill>
                <a:srgbClr val="2E75B5"/>
              </a:solidFill>
              <a:latin typeface="Calibri" panose="020F0502020204030204" pitchFamily="34"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Ø"/>
            </a:pPr>
            <a:endParaRPr lang="en-US" dirty="0">
              <a:effectLst/>
              <a:latin typeface="Calibri" panose="020F0502020204030204" pitchFamily="34" charset="0"/>
              <a:ea typeface="SimSun" panose="02010600030101010101" pitchFamily="2" charset="-122"/>
              <a:cs typeface="Times New Roman" panose="02020603050405020304" pitchFamily="18" charset="0"/>
            </a:endParaRPr>
          </a:p>
          <a:p>
            <a:pPr marL="285750" marR="0" indent="-285750">
              <a:spcBef>
                <a:spcPts val="0"/>
              </a:spcBef>
              <a:spcAft>
                <a:spcPts val="0"/>
              </a:spcAft>
              <a:buFont typeface="Wingdings" panose="05000000000000000000" pitchFamily="2" charset="2"/>
              <a:buChar char="Ø"/>
            </a:pPr>
            <a:endParaRPr lang="en-US" dirty="0">
              <a:effectLst/>
              <a:latin typeface="Calibri" panose="020F0502020204030204" pitchFamily="34" charset="0"/>
              <a:ea typeface="SimSun" panose="02010600030101010101" pitchFamily="2" charset="-122"/>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6F3FFE46-2648-1D62-DBF5-1A80297CCD36}"/>
                  </a:ext>
                </a:extLst>
              </p14:cNvPr>
              <p14:cNvContentPartPr/>
              <p14:nvPr/>
            </p14:nvContentPartPr>
            <p14:xfrm>
              <a:off x="2721431" y="899651"/>
              <a:ext cx="428040" cy="360"/>
            </p14:xfrm>
          </p:contentPart>
        </mc:Choice>
        <mc:Fallback xmlns="">
          <p:pic>
            <p:nvPicPr>
              <p:cNvPr id="13" name="Ink 12">
                <a:extLst>
                  <a:ext uri="{FF2B5EF4-FFF2-40B4-BE49-F238E27FC236}">
                    <a16:creationId xmlns:a16="http://schemas.microsoft.com/office/drawing/2014/main" id="{6F3FFE46-2648-1D62-DBF5-1A80297CCD36}"/>
                  </a:ext>
                </a:extLst>
              </p:cNvPr>
              <p:cNvPicPr/>
              <p:nvPr/>
            </p:nvPicPr>
            <p:blipFill>
              <a:blip r:embed="rId4"/>
              <a:stretch>
                <a:fillRect/>
              </a:stretch>
            </p:blipFill>
            <p:spPr>
              <a:xfrm>
                <a:off x="2685431" y="828011"/>
                <a:ext cx="499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62FD3E2-B05B-31E9-DF15-4CF98858DA6B}"/>
                  </a:ext>
                </a:extLst>
              </p14:cNvPr>
              <p14:cNvContentPartPr/>
              <p14:nvPr/>
            </p14:nvContentPartPr>
            <p14:xfrm>
              <a:off x="2785871" y="4378691"/>
              <a:ext cx="292320" cy="360"/>
            </p14:xfrm>
          </p:contentPart>
        </mc:Choice>
        <mc:Fallback xmlns="">
          <p:pic>
            <p:nvPicPr>
              <p:cNvPr id="14" name="Ink 13">
                <a:extLst>
                  <a:ext uri="{FF2B5EF4-FFF2-40B4-BE49-F238E27FC236}">
                    <a16:creationId xmlns:a16="http://schemas.microsoft.com/office/drawing/2014/main" id="{862FD3E2-B05B-31E9-DF15-4CF98858DA6B}"/>
                  </a:ext>
                </a:extLst>
              </p:cNvPr>
              <p:cNvPicPr/>
              <p:nvPr/>
            </p:nvPicPr>
            <p:blipFill>
              <a:blip r:embed="rId6"/>
              <a:stretch>
                <a:fillRect/>
              </a:stretch>
            </p:blipFill>
            <p:spPr>
              <a:xfrm>
                <a:off x="2750231" y="4306691"/>
                <a:ext cx="363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F6FDE326-ABFF-2B6B-0F51-1050913C928A}"/>
                  </a:ext>
                </a:extLst>
              </p14:cNvPr>
              <p14:cNvContentPartPr/>
              <p14:nvPr/>
            </p14:nvContentPartPr>
            <p14:xfrm>
              <a:off x="392591" y="2943011"/>
              <a:ext cx="406440" cy="7920"/>
            </p14:xfrm>
          </p:contentPart>
        </mc:Choice>
        <mc:Fallback xmlns="">
          <p:pic>
            <p:nvPicPr>
              <p:cNvPr id="16" name="Ink 15">
                <a:extLst>
                  <a:ext uri="{FF2B5EF4-FFF2-40B4-BE49-F238E27FC236}">
                    <a16:creationId xmlns:a16="http://schemas.microsoft.com/office/drawing/2014/main" id="{F6FDE326-ABFF-2B6B-0F51-1050913C928A}"/>
                  </a:ext>
                </a:extLst>
              </p:cNvPr>
              <p:cNvPicPr/>
              <p:nvPr/>
            </p:nvPicPr>
            <p:blipFill>
              <a:blip r:embed="rId8"/>
              <a:stretch>
                <a:fillRect/>
              </a:stretch>
            </p:blipFill>
            <p:spPr>
              <a:xfrm>
                <a:off x="356951" y="2871011"/>
                <a:ext cx="478080" cy="151560"/>
              </a:xfrm>
              <a:prstGeom prst="rect">
                <a:avLst/>
              </a:prstGeom>
            </p:spPr>
          </p:pic>
        </mc:Fallback>
      </mc:AlternateContent>
    </p:spTree>
    <p:extLst>
      <p:ext uri="{BB962C8B-B14F-4D97-AF65-F5344CB8AC3E}">
        <p14:creationId xmlns:p14="http://schemas.microsoft.com/office/powerpoint/2010/main" val="1772738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8BB8-6E74-8E4C-4637-C0F455AA23F7}"/>
              </a:ext>
            </a:extLst>
          </p:cNvPr>
          <p:cNvSpPr>
            <a:spLocks noGrp="1"/>
          </p:cNvSpPr>
          <p:nvPr>
            <p:ph type="title"/>
          </p:nvPr>
        </p:nvSpPr>
        <p:spPr/>
        <p:txBody>
          <a:bodyPr>
            <a:normAutofit fontScale="90000"/>
          </a:bodyPr>
          <a:lstStyle/>
          <a:p>
            <a:r>
              <a:rPr lang="en-IN" dirty="0">
                <a:latin typeface="Calibri" panose="020F0502020204030204" pitchFamily="34" charset="0"/>
                <a:cs typeface="Calibri" panose="020F0502020204030204" pitchFamily="34" charset="0"/>
              </a:rPr>
              <a:t>Normalizing the schema</a:t>
            </a:r>
          </a:p>
        </p:txBody>
      </p:sp>
      <p:sp>
        <p:nvSpPr>
          <p:cNvPr id="3" name="Text Placeholder 2">
            <a:extLst>
              <a:ext uri="{FF2B5EF4-FFF2-40B4-BE49-F238E27FC236}">
                <a16:creationId xmlns:a16="http://schemas.microsoft.com/office/drawing/2014/main" id="{C14744AE-0291-B315-156A-E187B53412A5}"/>
              </a:ext>
            </a:extLst>
          </p:cNvPr>
          <p:cNvSpPr>
            <a:spLocks noGrp="1"/>
          </p:cNvSpPr>
          <p:nvPr>
            <p:ph type="body" idx="1"/>
          </p:nvPr>
        </p:nvSpPr>
        <p:spPr>
          <a:xfrm>
            <a:off x="311700" y="1017800"/>
            <a:ext cx="3943350" cy="3551075"/>
          </a:xfrm>
        </p:spPr>
        <p:txBody>
          <a:bodyPr>
            <a:normAutofit fontScale="25000" lnSpcReduction="20000"/>
          </a:bodyPr>
          <a:lstStyle/>
          <a:p>
            <a:pPr>
              <a:buFont typeface="Wingdings" panose="05000000000000000000" pitchFamily="2" charset="2"/>
              <a:buChar char="Ø"/>
            </a:pPr>
            <a:r>
              <a:rPr lang="en-IN" sz="4800" dirty="0">
                <a:latin typeface="Calibri" panose="020F0502020204030204" pitchFamily="34" charset="0"/>
                <a:cs typeface="Calibri" panose="020F0502020204030204" pitchFamily="34" charset="0"/>
              </a:rPr>
              <a:t>Creating a table mapping each unique value of the attribute to be normalized to an id</a:t>
            </a:r>
          </a:p>
          <a:p>
            <a:pPr marL="114300" indent="0">
              <a:buNone/>
            </a:pPr>
            <a:endParaRPr lang="en-IN" sz="4800"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IN" sz="4800" dirty="0">
                <a:latin typeface="Calibri" panose="020F0502020204030204" pitchFamily="34" charset="0"/>
                <a:cs typeface="Calibri" panose="020F0502020204030204" pitchFamily="34" charset="0"/>
              </a:rPr>
              <a:t>Creating normalized table by replacing the attribute with synthetic id as FK (for example, </a:t>
            </a:r>
            <a:r>
              <a:rPr lang="en-IN" sz="4800" dirty="0" err="1">
                <a:latin typeface="Calibri" panose="020F0502020204030204" pitchFamily="34" charset="0"/>
                <a:cs typeface="Calibri" panose="020F0502020204030204" pitchFamily="34" charset="0"/>
              </a:rPr>
              <a:t>product_category_name</a:t>
            </a:r>
            <a:r>
              <a:rPr lang="en-IN" sz="4800" dirty="0">
                <a:latin typeface="Calibri" panose="020F0502020204030204" pitchFamily="34" charset="0"/>
                <a:cs typeface="Calibri" panose="020F0502020204030204" pitchFamily="34" charset="0"/>
              </a:rPr>
              <a:t> is replaced by </a:t>
            </a:r>
            <a:r>
              <a:rPr lang="en-IN" sz="4800" dirty="0" err="1">
                <a:latin typeface="Calibri" panose="020F0502020204030204" pitchFamily="34" charset="0"/>
                <a:cs typeface="Calibri" panose="020F0502020204030204" pitchFamily="34" charset="0"/>
              </a:rPr>
              <a:t>category_id</a:t>
            </a:r>
            <a:r>
              <a:rPr lang="en-IN" sz="4800" dirty="0">
                <a:latin typeface="Calibri" panose="020F0502020204030204" pitchFamily="34" charset="0"/>
                <a:cs typeface="Calibri" panose="020F0502020204030204" pitchFamily="34" charset="0"/>
              </a:rPr>
              <a:t> which references the Category table)</a:t>
            </a:r>
          </a:p>
          <a:p>
            <a:pPr>
              <a:buFont typeface="Wingdings" panose="05000000000000000000" pitchFamily="2" charset="2"/>
              <a:buChar char="Ø"/>
            </a:pPr>
            <a:endParaRPr lang="en-IN" sz="4800"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IN" sz="4800" dirty="0">
                <a:latin typeface="Calibri" panose="020F0502020204030204" pitchFamily="34" charset="0"/>
                <a:cs typeface="Calibri" panose="020F0502020204030204" pitchFamily="34" charset="0"/>
              </a:rPr>
              <a:t>Joining both tables and inserting into new normalized table (for example, join old Products and Category to give new Product table)</a:t>
            </a:r>
          </a:p>
          <a:p>
            <a:pPr>
              <a:buFont typeface="Wingdings" panose="05000000000000000000" pitchFamily="2" charset="2"/>
              <a:buChar char="Ø"/>
            </a:pPr>
            <a:endParaRPr lang="en-IN" sz="4800"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IN" sz="4800" dirty="0">
                <a:latin typeface="Calibri" panose="020F0502020204030204" pitchFamily="34" charset="0"/>
                <a:cs typeface="Calibri" panose="020F0502020204030204" pitchFamily="34" charset="0"/>
              </a:rPr>
              <a:t>Adding Primary Key constraints (add </a:t>
            </a:r>
            <a:r>
              <a:rPr lang="en-IN" sz="4800" dirty="0" err="1">
                <a:latin typeface="Calibri" panose="020F0502020204030204" pitchFamily="34" charset="0"/>
                <a:cs typeface="Calibri" panose="020F0502020204030204" pitchFamily="34" charset="0"/>
              </a:rPr>
              <a:t>product_id</a:t>
            </a:r>
            <a:r>
              <a:rPr lang="en-IN" sz="4800" dirty="0">
                <a:latin typeface="Calibri" panose="020F0502020204030204" pitchFamily="34" charset="0"/>
                <a:cs typeface="Calibri" panose="020F0502020204030204" pitchFamily="34" charset="0"/>
              </a:rPr>
              <a:t> as PK)</a:t>
            </a:r>
          </a:p>
          <a:p>
            <a:pPr>
              <a:buFont typeface="Wingdings" panose="05000000000000000000" pitchFamily="2" charset="2"/>
              <a:buChar char="Ø"/>
            </a:pPr>
            <a:endParaRPr lang="en-IN" sz="4800"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IN" sz="4800" dirty="0">
                <a:latin typeface="Calibri" panose="020F0502020204030204" pitchFamily="34" charset="0"/>
                <a:cs typeface="Calibri" panose="020F0502020204030204" pitchFamily="34" charset="0"/>
              </a:rPr>
              <a:t>Re-enforcing all FK constraints (</a:t>
            </a:r>
            <a:r>
              <a:rPr lang="en-IN" sz="4800" dirty="0" err="1">
                <a:latin typeface="Calibri" panose="020F0502020204030204" pitchFamily="34" charset="0"/>
                <a:cs typeface="Calibri" panose="020F0502020204030204" pitchFamily="34" charset="0"/>
              </a:rPr>
              <a:t>category_id</a:t>
            </a:r>
            <a:r>
              <a:rPr lang="en-IN" sz="4800" dirty="0">
                <a:latin typeface="Calibri" panose="020F0502020204030204" pitchFamily="34" charset="0"/>
                <a:cs typeface="Calibri" panose="020F0502020204030204" pitchFamily="34" charset="0"/>
              </a:rPr>
              <a:t> from Product table to reference the Category entity; </a:t>
            </a:r>
            <a:r>
              <a:rPr lang="en-IN" sz="4800" dirty="0" err="1">
                <a:latin typeface="Calibri" panose="020F0502020204030204" pitchFamily="34" charset="0"/>
                <a:cs typeface="Calibri" panose="020F0502020204030204" pitchFamily="34" charset="0"/>
              </a:rPr>
              <a:t>product_id</a:t>
            </a:r>
            <a:r>
              <a:rPr lang="en-IN" sz="4800" dirty="0">
                <a:latin typeface="Calibri" panose="020F0502020204030204" pitchFamily="34" charset="0"/>
                <a:cs typeface="Calibri" panose="020F0502020204030204" pitchFamily="34" charset="0"/>
              </a:rPr>
              <a:t> from </a:t>
            </a:r>
            <a:r>
              <a:rPr lang="en-IN" sz="4800" dirty="0" err="1">
                <a:latin typeface="Calibri" panose="020F0502020204030204" pitchFamily="34" charset="0"/>
                <a:cs typeface="Calibri" panose="020F0502020204030204" pitchFamily="34" charset="0"/>
              </a:rPr>
              <a:t>Order_items</a:t>
            </a:r>
            <a:r>
              <a:rPr lang="en-IN" sz="4800" dirty="0">
                <a:latin typeface="Calibri" panose="020F0502020204030204" pitchFamily="34" charset="0"/>
                <a:cs typeface="Calibri" panose="020F0502020204030204" pitchFamily="34" charset="0"/>
              </a:rPr>
              <a:t> table to reference new Product entity)</a:t>
            </a:r>
          </a:p>
          <a:p>
            <a:pPr marL="114300" indent="0">
              <a:buNone/>
            </a:pPr>
            <a:endParaRPr lang="en-IN" dirty="0"/>
          </a:p>
        </p:txBody>
      </p:sp>
      <p:pic>
        <p:nvPicPr>
          <p:cNvPr id="4" name="Picture 3">
            <a:extLst>
              <a:ext uri="{FF2B5EF4-FFF2-40B4-BE49-F238E27FC236}">
                <a16:creationId xmlns:a16="http://schemas.microsoft.com/office/drawing/2014/main" id="{B74CA7E6-6F89-F7AF-E39F-15356A97E0C5}"/>
              </a:ext>
            </a:extLst>
          </p:cNvPr>
          <p:cNvPicPr>
            <a:picLocks noChangeAspect="1"/>
          </p:cNvPicPr>
          <p:nvPr/>
        </p:nvPicPr>
        <p:blipFill rotWithShape="1">
          <a:blip r:embed="rId2"/>
          <a:srcRect l="6328" t="19788" r="33515" b="7222"/>
          <a:stretch/>
        </p:blipFill>
        <p:spPr>
          <a:xfrm>
            <a:off x="4372725" y="935200"/>
            <a:ext cx="4771275" cy="3551075"/>
          </a:xfrm>
          <a:prstGeom prst="rect">
            <a:avLst/>
          </a:prstGeom>
        </p:spPr>
      </p:pic>
    </p:spTree>
    <p:extLst>
      <p:ext uri="{BB962C8B-B14F-4D97-AF65-F5344CB8AC3E}">
        <p14:creationId xmlns:p14="http://schemas.microsoft.com/office/powerpoint/2010/main" val="431666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A3107-A072-0D27-5F3B-0CCF75D77E0F}"/>
              </a:ext>
            </a:extLst>
          </p:cNvPr>
          <p:cNvSpPr>
            <a:spLocks noGrp="1"/>
          </p:cNvSpPr>
          <p:nvPr>
            <p:ph type="title"/>
          </p:nvPr>
        </p:nvSpPr>
        <p:spPr/>
        <p:txBody>
          <a:bodyPr>
            <a:normAutofit fontScale="90000"/>
          </a:bodyPr>
          <a:lstStyle/>
          <a:p>
            <a:r>
              <a:rPr lang="en-IN" dirty="0">
                <a:latin typeface="Calibri" panose="020F0502020204030204" pitchFamily="34" charset="0"/>
                <a:cs typeface="Calibri" panose="020F0502020204030204" pitchFamily="34" charset="0"/>
              </a:rPr>
              <a:t>Data Pre-processing and Transformation</a:t>
            </a:r>
          </a:p>
        </p:txBody>
      </p:sp>
      <p:sp>
        <p:nvSpPr>
          <p:cNvPr id="3" name="Text Placeholder 2">
            <a:extLst>
              <a:ext uri="{FF2B5EF4-FFF2-40B4-BE49-F238E27FC236}">
                <a16:creationId xmlns:a16="http://schemas.microsoft.com/office/drawing/2014/main" id="{3C5A586F-41AE-4BF0-9276-42B7E9053C5D}"/>
              </a:ext>
            </a:extLst>
          </p:cNvPr>
          <p:cNvSpPr>
            <a:spLocks noGrp="1"/>
          </p:cNvSpPr>
          <p:nvPr>
            <p:ph type="body" idx="1"/>
          </p:nvPr>
        </p:nvSpPr>
        <p:spPr>
          <a:xfrm>
            <a:off x="311700" y="921544"/>
            <a:ext cx="8520600" cy="3647331"/>
          </a:xfrm>
        </p:spPr>
        <p:txBody>
          <a:bodyPr>
            <a:normAutofit fontScale="55000" lnSpcReduction="20000"/>
          </a:bodyPr>
          <a:lstStyle/>
          <a:p>
            <a:pPr>
              <a:buFont typeface="Wingdings" panose="05000000000000000000" pitchFamily="2" charset="2"/>
              <a:buChar char="Ø"/>
            </a:pPr>
            <a:r>
              <a:rPr lang="en-US" sz="25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Dropping redundant column </a:t>
            </a:r>
            <a:r>
              <a:rPr lang="en-US" sz="2500" dirty="0" err="1">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customer_unique_id</a:t>
            </a:r>
            <a:r>
              <a:rPr lang="en-US" sz="25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since I already have </a:t>
            </a:r>
            <a:r>
              <a:rPr lang="en-US" sz="2500" dirty="0" err="1">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customer_id</a:t>
            </a:r>
            <a:r>
              <a:rPr lang="en-US" sz="25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PK which is unique</a:t>
            </a:r>
          </a:p>
          <a:p>
            <a:pPr>
              <a:buFont typeface="Wingdings" panose="05000000000000000000" pitchFamily="2" charset="2"/>
              <a:buChar char="Ø"/>
            </a:pPr>
            <a:endParaRPr lang="en-US" sz="25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a:buFont typeface="Wingdings" panose="05000000000000000000" pitchFamily="2" charset="2"/>
              <a:buChar char="Ø"/>
            </a:pPr>
            <a:r>
              <a:rPr lang="en-IN" sz="25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Checking for null values:</a:t>
            </a:r>
          </a:p>
          <a:p>
            <a:pPr marL="114300" indent="0">
              <a:buNone/>
            </a:pPr>
            <a:r>
              <a:rPr lang="en-IN" sz="2500" dirty="0">
                <a:solidFill>
                  <a:schemeClr val="bg2">
                    <a:lumMod val="75000"/>
                  </a:schemeClr>
                </a:solidFill>
                <a:latin typeface="Calibri" panose="020F0502020204030204" pitchFamily="34" charset="0"/>
                <a:ea typeface="SimSun" panose="02010600030101010101" pitchFamily="2" charset="-122"/>
                <a:cs typeface="Times New Roman" panose="02020603050405020304" pitchFamily="18" charset="0"/>
              </a:rPr>
              <a:t>a.      Retained null values in text fields (such as review title and comments)</a:t>
            </a:r>
            <a:endParaRPr lang="en-IN" sz="25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114300" indent="0">
              <a:buNone/>
            </a:pPr>
            <a:r>
              <a:rPr lang="en-IN" sz="25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b.      Retained null values in carrier delivery and customer delivery dates (orders still in transit)</a:t>
            </a:r>
          </a:p>
          <a:p>
            <a:pPr marL="114300" indent="0">
              <a:buNone/>
            </a:pPr>
            <a:r>
              <a:rPr lang="en-IN" sz="2500" dirty="0">
                <a:solidFill>
                  <a:schemeClr val="bg2">
                    <a:lumMod val="75000"/>
                  </a:schemeClr>
                </a:solidFill>
                <a:latin typeface="Calibri" panose="020F0502020204030204" pitchFamily="34" charset="0"/>
                <a:ea typeface="SimSun" panose="02010600030101010101" pitchFamily="2" charset="-122"/>
                <a:cs typeface="Times New Roman" panose="02020603050405020304" pitchFamily="18" charset="0"/>
              </a:rPr>
              <a:t>c.      </a:t>
            </a:r>
            <a:r>
              <a:rPr lang="en-IN" sz="25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610 null values found in </a:t>
            </a:r>
            <a:r>
              <a:rPr lang="en-IN" sz="2500" dirty="0" err="1">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photos_qty</a:t>
            </a:r>
            <a:r>
              <a:rPr lang="en-IN" sz="25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attribute of Product table. I replaced these with the mean of the column</a:t>
            </a:r>
          </a:p>
          <a:p>
            <a:pPr marL="114300" indent="0">
              <a:buNone/>
            </a:pPr>
            <a:r>
              <a:rPr lang="en-US" sz="25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a:t>
            </a:r>
            <a:r>
              <a:rPr lang="en-US" sz="2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SELECT AVG(</a:t>
            </a:r>
            <a:r>
              <a:rPr lang="en-US" sz="2200" dirty="0" err="1">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product_photos_qty</a:t>
            </a:r>
            <a:r>
              <a:rPr lang="en-US" sz="2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a:t>
            </a:r>
          </a:p>
          <a:p>
            <a:pPr marL="114300" indent="0">
              <a:buNone/>
            </a:pPr>
            <a:r>
              <a:rPr lang="en-US" sz="2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FROM product;  --2</a:t>
            </a:r>
          </a:p>
          <a:p>
            <a:pPr marL="114300" indent="0">
              <a:buNone/>
            </a:pPr>
            <a:r>
              <a:rPr lang="en-US" sz="2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UPDATE product SET  </a:t>
            </a:r>
            <a:r>
              <a:rPr lang="en-US" sz="2200" dirty="0" err="1">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product_photos_qty</a:t>
            </a:r>
            <a:r>
              <a:rPr lang="en-US" sz="2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2 WHERE </a:t>
            </a:r>
            <a:r>
              <a:rPr lang="en-US" sz="2200" dirty="0" err="1">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product_photos_qty</a:t>
            </a:r>
            <a:r>
              <a:rPr lang="en-US" sz="22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IS NULL;</a:t>
            </a:r>
          </a:p>
          <a:p>
            <a:pPr marL="114300" indent="0">
              <a:buNone/>
            </a:pPr>
            <a:r>
              <a:rPr lang="en-US" sz="2500" dirty="0">
                <a:solidFill>
                  <a:schemeClr val="bg2">
                    <a:lumMod val="75000"/>
                  </a:schemeClr>
                </a:solidFill>
                <a:latin typeface="Calibri" panose="020F0502020204030204" pitchFamily="34" charset="0"/>
                <a:ea typeface="SimSun" panose="02010600030101010101" pitchFamily="2" charset="-122"/>
                <a:cs typeface="Times New Roman" panose="02020603050405020304" pitchFamily="18" charset="0"/>
              </a:rPr>
              <a:t>d.      Similarly replacing 2 null values in product weight, height, width and length by means of respective columns</a:t>
            </a:r>
            <a:endParaRPr lang="en-IN" sz="25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l">
              <a:spcBef>
                <a:spcPts val="0"/>
              </a:spcBef>
              <a:spcAft>
                <a:spcPts val="0"/>
              </a:spcAft>
              <a:buNone/>
            </a:pPr>
            <a:endParaRPr lang="en-US" sz="25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285750" marR="0" indent="-285750" algn="l">
              <a:spcBef>
                <a:spcPts val="0"/>
              </a:spcBef>
              <a:spcAft>
                <a:spcPts val="0"/>
              </a:spcAft>
              <a:buFont typeface="Wingdings" panose="05000000000000000000" pitchFamily="2" charset="2"/>
              <a:buChar char="Ø"/>
            </a:pPr>
            <a:r>
              <a:rPr lang="en-US" sz="25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Adding new attribute </a:t>
            </a:r>
            <a:r>
              <a:rPr lang="en-US" sz="2500" dirty="0" err="1">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total_transportation_cost</a:t>
            </a:r>
            <a:r>
              <a:rPr lang="en-US" sz="25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 to order items table (number of items per order*freight value per item)</a:t>
            </a:r>
          </a:p>
          <a:p>
            <a:pPr marL="285750" indent="-285750">
              <a:buFont typeface="Wingdings" panose="05000000000000000000" pitchFamily="2" charset="2"/>
              <a:buChar char="Ø"/>
            </a:pPr>
            <a:r>
              <a:rPr lang="en-US" sz="25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Adding check constraint on review score so that only a score between 1 to 5 can be entered for all future data</a:t>
            </a:r>
          </a:p>
          <a:p>
            <a:pPr marL="285750" marR="0" indent="-285750">
              <a:spcBef>
                <a:spcPts val="0"/>
              </a:spcBef>
              <a:spcAft>
                <a:spcPts val="0"/>
              </a:spcAft>
              <a:buFont typeface="Wingdings" panose="05000000000000000000" pitchFamily="2" charset="2"/>
              <a:buChar char="Ø"/>
            </a:pPr>
            <a:r>
              <a:rPr lang="en-US" sz="25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Dropping columns which are not needed</a:t>
            </a:r>
            <a:r>
              <a:rPr lang="en-US" sz="2500" dirty="0">
                <a:solidFill>
                  <a:schemeClr val="bg2">
                    <a:lumMod val="75000"/>
                  </a:schemeClr>
                </a:solidFill>
                <a:latin typeface="Calibri" panose="020F0502020204030204" pitchFamily="34" charset="0"/>
                <a:ea typeface="SimSun" panose="02010600030101010101" pitchFamily="2" charset="-122"/>
                <a:cs typeface="Times New Roman" panose="02020603050405020304" pitchFamily="18" charset="0"/>
              </a:rPr>
              <a:t> (</a:t>
            </a:r>
            <a:r>
              <a:rPr lang="en-US" sz="25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product name length and product description length)</a:t>
            </a:r>
          </a:p>
          <a:p>
            <a:pPr marL="285750" indent="-285750">
              <a:buFont typeface="Wingdings" panose="05000000000000000000" pitchFamily="2" charset="2"/>
              <a:buChar char="Ø"/>
            </a:pPr>
            <a:r>
              <a:rPr lang="en-IN" sz="2500"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rPr>
              <a:t>Renaming certain columns</a:t>
            </a:r>
          </a:p>
          <a:p>
            <a:pPr marL="0" marR="0">
              <a:spcBef>
                <a:spcPts val="0"/>
              </a:spcBef>
              <a:spcAft>
                <a:spcPts val="0"/>
              </a:spcAft>
            </a:pPr>
            <a:endParaRPr lang="en-US" dirty="0">
              <a:solidFill>
                <a:schemeClr val="bg2">
                  <a:lumMod val="7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l">
              <a:spcBef>
                <a:spcPts val="0"/>
              </a:spcBef>
              <a:spcAft>
                <a:spcPts val="0"/>
              </a:spcAft>
            </a:pPr>
            <a:endParaRPr lang="en-US" dirty="0">
              <a:effectLst/>
              <a:latin typeface="Calibri" panose="020F0502020204030204" pitchFamily="34" charset="0"/>
              <a:ea typeface="SimSun" panose="02010600030101010101" pitchFamily="2" charset="-122"/>
              <a:cs typeface="Times New Roman" panose="02020603050405020304" pitchFamily="18" charset="0"/>
            </a:endParaRP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1420092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700B2-2046-1E39-D158-2725ADB26839}"/>
              </a:ext>
            </a:extLst>
          </p:cNvPr>
          <p:cNvSpPr>
            <a:spLocks noGrp="1"/>
          </p:cNvSpPr>
          <p:nvPr>
            <p:ph type="title"/>
          </p:nvPr>
        </p:nvSpPr>
        <p:spPr>
          <a:xfrm>
            <a:off x="168825" y="0"/>
            <a:ext cx="8520600" cy="607800"/>
          </a:xfrm>
        </p:spPr>
        <p:txBody>
          <a:bodyPr>
            <a:normAutofit/>
          </a:bodyPr>
          <a:lstStyle/>
          <a:p>
            <a:r>
              <a:rPr lang="en-IN" sz="2400" dirty="0">
                <a:latin typeface="Calibri" panose="020F0502020204030204" pitchFamily="34" charset="0"/>
                <a:cs typeface="Calibri" panose="020F0502020204030204" pitchFamily="34" charset="0"/>
              </a:rPr>
              <a:t>Data Exploration using OLTP queries</a:t>
            </a:r>
          </a:p>
        </p:txBody>
      </p:sp>
      <p:sp>
        <p:nvSpPr>
          <p:cNvPr id="3" name="Text Placeholder 2">
            <a:extLst>
              <a:ext uri="{FF2B5EF4-FFF2-40B4-BE49-F238E27FC236}">
                <a16:creationId xmlns:a16="http://schemas.microsoft.com/office/drawing/2014/main" id="{CAE520C3-96AC-900A-BB0F-3536EC3192B5}"/>
              </a:ext>
            </a:extLst>
          </p:cNvPr>
          <p:cNvSpPr>
            <a:spLocks noGrp="1"/>
          </p:cNvSpPr>
          <p:nvPr>
            <p:ph type="body" idx="1"/>
          </p:nvPr>
        </p:nvSpPr>
        <p:spPr>
          <a:xfrm>
            <a:off x="168825" y="459915"/>
            <a:ext cx="4460325" cy="3339000"/>
          </a:xfrm>
        </p:spPr>
        <p:txBody>
          <a:bodyPr/>
          <a:lstStyle/>
          <a:p>
            <a:pPr algn="just">
              <a:buFont typeface="Wingdings" panose="05000000000000000000" pitchFamily="2" charset="2"/>
              <a:buChar char="Ø"/>
            </a:pPr>
            <a:r>
              <a:rPr lang="en-US" sz="1100" dirty="0">
                <a:effectLst/>
                <a:latin typeface="Calibri" panose="020F0502020204030204" pitchFamily="34" charset="0"/>
                <a:ea typeface="SimSun" panose="02010600030101010101" pitchFamily="2" charset="-122"/>
                <a:cs typeface="Times New Roman" panose="02020603050405020304" pitchFamily="18" charset="0"/>
              </a:rPr>
              <a:t>Retrieving records for products which are in transit, i.e. they have been delivered to the carrier or shipped but not yet delivered to the customer (</a:t>
            </a:r>
            <a:r>
              <a:rPr lang="en-US" sz="1100" u="sng" dirty="0">
                <a:effectLst/>
                <a:latin typeface="Calibri" panose="020F0502020204030204" pitchFamily="34" charset="0"/>
                <a:ea typeface="SimSun" panose="02010600030101010101" pitchFamily="2" charset="-122"/>
                <a:cs typeface="Times New Roman" panose="02020603050405020304" pitchFamily="18" charset="0"/>
              </a:rPr>
              <a:t>INNER JOIN, IS NULL</a:t>
            </a:r>
            <a:r>
              <a:rPr lang="en-US" sz="1100" dirty="0">
                <a:effectLst/>
                <a:latin typeface="Calibri" panose="020F0502020204030204" pitchFamily="34" charset="0"/>
                <a:ea typeface="SimSun" panose="02010600030101010101" pitchFamily="2" charset="-122"/>
                <a:cs typeface="Times New Roman" panose="02020603050405020304" pitchFamily="18" charset="0"/>
              </a:rPr>
              <a:t>)</a:t>
            </a:r>
          </a:p>
          <a:p>
            <a:pPr>
              <a:buFont typeface="Wingdings" panose="05000000000000000000" pitchFamily="2" charset="2"/>
              <a:buChar char="Ø"/>
            </a:pPr>
            <a:endParaRPr lang="en-IN" dirty="0"/>
          </a:p>
        </p:txBody>
      </p:sp>
      <p:pic>
        <p:nvPicPr>
          <p:cNvPr id="4" name="Picture 3">
            <a:extLst>
              <a:ext uri="{FF2B5EF4-FFF2-40B4-BE49-F238E27FC236}">
                <a16:creationId xmlns:a16="http://schemas.microsoft.com/office/drawing/2014/main" id="{4B1CFEED-182A-8983-4DDB-1364CEC2A96A}"/>
              </a:ext>
            </a:extLst>
          </p:cNvPr>
          <p:cNvPicPr>
            <a:picLocks noChangeAspect="1"/>
          </p:cNvPicPr>
          <p:nvPr/>
        </p:nvPicPr>
        <p:blipFill>
          <a:blip r:embed="rId2"/>
          <a:srcRect l="9344" t="39991" r="21305" b="4201"/>
          <a:stretch>
            <a:fillRect/>
          </a:stretch>
        </p:blipFill>
        <p:spPr>
          <a:xfrm>
            <a:off x="316713" y="1131486"/>
            <a:ext cx="3942715" cy="1784985"/>
          </a:xfrm>
          <a:prstGeom prst="rect">
            <a:avLst/>
          </a:prstGeom>
          <a:noFill/>
          <a:ln>
            <a:noFill/>
          </a:ln>
        </p:spPr>
      </p:pic>
      <p:sp>
        <p:nvSpPr>
          <p:cNvPr id="6" name="TextBox 5">
            <a:extLst>
              <a:ext uri="{FF2B5EF4-FFF2-40B4-BE49-F238E27FC236}">
                <a16:creationId xmlns:a16="http://schemas.microsoft.com/office/drawing/2014/main" id="{E52035A4-F8CE-2267-ADEF-14B441E26288}"/>
              </a:ext>
            </a:extLst>
          </p:cNvPr>
          <p:cNvSpPr txBox="1"/>
          <p:nvPr/>
        </p:nvSpPr>
        <p:spPr>
          <a:xfrm>
            <a:off x="168825" y="2945499"/>
            <a:ext cx="4572000" cy="430887"/>
          </a:xfrm>
          <a:prstGeom prst="rect">
            <a:avLst/>
          </a:prstGeom>
          <a:noFill/>
        </p:spPr>
        <p:txBody>
          <a:bodyPr wrap="square">
            <a:spAutoFit/>
          </a:bodyPr>
          <a:lstStyle/>
          <a:p>
            <a:pPr marL="285750" marR="0" indent="-285750">
              <a:spcBef>
                <a:spcPts val="0"/>
              </a:spcBef>
              <a:spcAft>
                <a:spcPts val="0"/>
              </a:spcAft>
              <a:buFont typeface="Wingdings" panose="05000000000000000000" pitchFamily="2" charset="2"/>
              <a:buChar char="Ø"/>
            </a:pPr>
            <a:r>
              <a:rPr lang="en-US" sz="1100" dirty="0">
                <a:effectLst/>
                <a:latin typeface="Calibri" panose="020F0502020204030204" pitchFamily="34" charset="0"/>
                <a:ea typeface="SimSun" panose="02010600030101010101" pitchFamily="2" charset="-122"/>
                <a:cs typeface="Times New Roman" panose="02020603050405020304" pitchFamily="18" charset="0"/>
              </a:rPr>
              <a:t>Retrieving records for most recent orders placed by customers (</a:t>
            </a:r>
            <a:r>
              <a:rPr lang="en-US" sz="1100" u="sng" dirty="0">
                <a:effectLst/>
                <a:latin typeface="Calibri" panose="020F0502020204030204" pitchFamily="34" charset="0"/>
                <a:ea typeface="SimSun" panose="02010600030101010101" pitchFamily="2" charset="-122"/>
                <a:cs typeface="Times New Roman" panose="02020603050405020304" pitchFamily="18" charset="0"/>
              </a:rPr>
              <a:t>Window function, Subquery)</a:t>
            </a:r>
          </a:p>
        </p:txBody>
      </p:sp>
      <p:pic>
        <p:nvPicPr>
          <p:cNvPr id="7" name="Picture 6">
            <a:extLst>
              <a:ext uri="{FF2B5EF4-FFF2-40B4-BE49-F238E27FC236}">
                <a16:creationId xmlns:a16="http://schemas.microsoft.com/office/drawing/2014/main" id="{2F6935D1-E15F-B3C1-4363-BF24B84BF994}"/>
              </a:ext>
            </a:extLst>
          </p:cNvPr>
          <p:cNvPicPr>
            <a:picLocks noChangeAspect="1"/>
          </p:cNvPicPr>
          <p:nvPr/>
        </p:nvPicPr>
        <p:blipFill>
          <a:blip r:embed="rId3"/>
          <a:srcRect l="9211" t="48414" r="30251" b="5144"/>
          <a:stretch>
            <a:fillRect/>
          </a:stretch>
        </p:blipFill>
        <p:spPr>
          <a:xfrm>
            <a:off x="316713" y="3316618"/>
            <a:ext cx="4112412" cy="1774936"/>
          </a:xfrm>
          <a:prstGeom prst="rect">
            <a:avLst/>
          </a:prstGeom>
          <a:noFill/>
          <a:ln>
            <a:noFill/>
          </a:ln>
        </p:spPr>
      </p:pic>
      <p:sp>
        <p:nvSpPr>
          <p:cNvPr id="9" name="TextBox 8">
            <a:extLst>
              <a:ext uri="{FF2B5EF4-FFF2-40B4-BE49-F238E27FC236}">
                <a16:creationId xmlns:a16="http://schemas.microsoft.com/office/drawing/2014/main" id="{FAC89D61-4D55-F79B-0A7D-FE9331E6DE96}"/>
              </a:ext>
            </a:extLst>
          </p:cNvPr>
          <p:cNvSpPr txBox="1"/>
          <p:nvPr/>
        </p:nvSpPr>
        <p:spPr>
          <a:xfrm>
            <a:off x="4888713" y="2885731"/>
            <a:ext cx="4190993" cy="430887"/>
          </a:xfrm>
          <a:prstGeom prst="rect">
            <a:avLst/>
          </a:prstGeom>
          <a:noFill/>
        </p:spPr>
        <p:txBody>
          <a:bodyPr wrap="square">
            <a:spAutoFit/>
          </a:bodyPr>
          <a:lstStyle/>
          <a:p>
            <a:pPr marL="171450" marR="0" indent="-171450">
              <a:spcBef>
                <a:spcPts val="0"/>
              </a:spcBef>
              <a:spcAft>
                <a:spcPts val="0"/>
              </a:spcAft>
              <a:buFont typeface="Wingdings" panose="05000000000000000000" pitchFamily="2" charset="2"/>
              <a:buChar char="Ø"/>
            </a:pPr>
            <a:r>
              <a:rPr lang="en-US" sz="1100" dirty="0">
                <a:effectLst/>
                <a:latin typeface="Calibri" panose="020F0502020204030204" pitchFamily="34" charset="0"/>
                <a:ea typeface="SimSun" panose="02010600030101010101" pitchFamily="2" charset="-122"/>
                <a:cs typeface="Times New Roman" panose="02020603050405020304" pitchFamily="18" charset="0"/>
              </a:rPr>
              <a:t>How many times have products of each category been bought? (</a:t>
            </a:r>
            <a:r>
              <a:rPr lang="en-US" sz="1100" u="sng" dirty="0">
                <a:effectLst/>
                <a:latin typeface="Calibri" panose="020F0502020204030204" pitchFamily="34" charset="0"/>
                <a:ea typeface="SimSun" panose="02010600030101010101" pitchFamily="2" charset="-122"/>
                <a:cs typeface="Times New Roman" panose="02020603050405020304" pitchFamily="18" charset="0"/>
              </a:rPr>
              <a:t>aggregate functions)</a:t>
            </a:r>
          </a:p>
        </p:txBody>
      </p:sp>
      <p:pic>
        <p:nvPicPr>
          <p:cNvPr id="10" name="Picture 9">
            <a:extLst>
              <a:ext uri="{FF2B5EF4-FFF2-40B4-BE49-F238E27FC236}">
                <a16:creationId xmlns:a16="http://schemas.microsoft.com/office/drawing/2014/main" id="{2DF035A4-F2EA-9FC0-6B80-AD790B50E9A7}"/>
              </a:ext>
            </a:extLst>
          </p:cNvPr>
          <p:cNvPicPr>
            <a:picLocks noChangeAspect="1"/>
          </p:cNvPicPr>
          <p:nvPr/>
        </p:nvPicPr>
        <p:blipFill rotWithShape="1">
          <a:blip r:embed="rId4"/>
          <a:srcRect l="9199" t="49336" r="60116" b="8051"/>
          <a:stretch/>
        </p:blipFill>
        <p:spPr>
          <a:xfrm>
            <a:off x="5000388" y="3316617"/>
            <a:ext cx="2955519" cy="1774937"/>
          </a:xfrm>
          <a:prstGeom prst="rect">
            <a:avLst/>
          </a:prstGeom>
          <a:noFill/>
          <a:ln>
            <a:noFill/>
          </a:ln>
        </p:spPr>
      </p:pic>
      <p:sp>
        <p:nvSpPr>
          <p:cNvPr id="12" name="TextBox 11">
            <a:extLst>
              <a:ext uri="{FF2B5EF4-FFF2-40B4-BE49-F238E27FC236}">
                <a16:creationId xmlns:a16="http://schemas.microsoft.com/office/drawing/2014/main" id="{67FF51A5-1917-2661-E922-81069C95D65D}"/>
              </a:ext>
            </a:extLst>
          </p:cNvPr>
          <p:cNvSpPr txBox="1"/>
          <p:nvPr/>
        </p:nvSpPr>
        <p:spPr>
          <a:xfrm>
            <a:off x="4572000" y="387272"/>
            <a:ext cx="4572000" cy="600164"/>
          </a:xfrm>
          <a:prstGeom prst="rect">
            <a:avLst/>
          </a:prstGeom>
          <a:noFill/>
        </p:spPr>
        <p:txBody>
          <a:bodyPr wrap="square">
            <a:spAutoFit/>
          </a:bodyPr>
          <a:lstStyle/>
          <a:p>
            <a:pPr marL="285750" marR="0" indent="-285750" algn="just">
              <a:spcBef>
                <a:spcPts val="0"/>
              </a:spcBef>
              <a:spcAft>
                <a:spcPts val="0"/>
              </a:spcAft>
              <a:buFont typeface="Wingdings" panose="05000000000000000000" pitchFamily="2" charset="2"/>
              <a:buChar char="Ø"/>
            </a:pPr>
            <a:r>
              <a:rPr lang="en-US" sz="1100" dirty="0">
                <a:latin typeface="Calibri" panose="020F0502020204030204" pitchFamily="34" charset="0"/>
                <a:ea typeface="SimSun" panose="02010600030101010101" pitchFamily="2" charset="-122"/>
                <a:cs typeface="Times New Roman" panose="02020603050405020304" pitchFamily="18" charset="0"/>
              </a:rPr>
              <a:t>A</a:t>
            </a:r>
            <a:r>
              <a:rPr lang="en-US" sz="1100" dirty="0">
                <a:effectLst/>
                <a:latin typeface="Calibri" panose="020F0502020204030204" pitchFamily="34" charset="0"/>
                <a:ea typeface="SimSun" panose="02010600030101010101" pitchFamily="2" charset="-122"/>
                <a:cs typeface="Times New Roman" panose="02020603050405020304" pitchFamily="18" charset="0"/>
              </a:rPr>
              <a:t>verage delay in delivery per product, i.e. the average difference between estimated delivery day and the actual day when order reached the customer (</a:t>
            </a:r>
            <a:r>
              <a:rPr lang="en-US" sz="1100" u="sng" dirty="0">
                <a:effectLst/>
                <a:latin typeface="Calibri" panose="020F0502020204030204" pitchFamily="34" charset="0"/>
                <a:ea typeface="SimSun" panose="02010600030101010101" pitchFamily="2" charset="-122"/>
                <a:cs typeface="Times New Roman" panose="02020603050405020304" pitchFamily="18" charset="0"/>
              </a:rPr>
              <a:t>Aggregates, date functions)</a:t>
            </a:r>
          </a:p>
        </p:txBody>
      </p:sp>
      <p:pic>
        <p:nvPicPr>
          <p:cNvPr id="13" name="Picture 12">
            <a:extLst>
              <a:ext uri="{FF2B5EF4-FFF2-40B4-BE49-F238E27FC236}">
                <a16:creationId xmlns:a16="http://schemas.microsoft.com/office/drawing/2014/main" id="{C977A457-F27A-2FBF-55A4-527451FD0147}"/>
              </a:ext>
            </a:extLst>
          </p:cNvPr>
          <p:cNvPicPr>
            <a:picLocks noChangeAspect="1"/>
          </p:cNvPicPr>
          <p:nvPr/>
        </p:nvPicPr>
        <p:blipFill rotWithShape="1">
          <a:blip r:embed="rId5"/>
          <a:srcRect l="9489" t="50504" r="51603" b="7719"/>
          <a:stretch/>
        </p:blipFill>
        <p:spPr>
          <a:xfrm>
            <a:off x="4926149" y="987436"/>
            <a:ext cx="3103995" cy="1875010"/>
          </a:xfrm>
          <a:prstGeom prst="rect">
            <a:avLst/>
          </a:prstGeom>
          <a:noFill/>
          <a:ln>
            <a:noFill/>
          </a:ln>
        </p:spPr>
      </p:pic>
    </p:spTree>
    <p:extLst>
      <p:ext uri="{BB962C8B-B14F-4D97-AF65-F5344CB8AC3E}">
        <p14:creationId xmlns:p14="http://schemas.microsoft.com/office/powerpoint/2010/main" val="3983156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9DEF-131D-78A3-7277-75BC780A3503}"/>
              </a:ext>
            </a:extLst>
          </p:cNvPr>
          <p:cNvSpPr>
            <a:spLocks noGrp="1"/>
          </p:cNvSpPr>
          <p:nvPr>
            <p:ph type="title"/>
          </p:nvPr>
        </p:nvSpPr>
        <p:spPr>
          <a:xfrm>
            <a:off x="311700" y="0"/>
            <a:ext cx="8520600" cy="607800"/>
          </a:xfrm>
        </p:spPr>
        <p:txBody>
          <a:bodyPr>
            <a:normAutofit fontScale="90000"/>
          </a:bodyPr>
          <a:lstStyle/>
          <a:p>
            <a:r>
              <a:rPr lang="en-IN" dirty="0">
                <a:latin typeface="Calibri" panose="020F0502020204030204" pitchFamily="34" charset="0"/>
                <a:cs typeface="Calibri" panose="020F0502020204030204" pitchFamily="34" charset="0"/>
              </a:rPr>
              <a:t>Constellation Dimensional Schema</a:t>
            </a:r>
            <a:br>
              <a:rPr lang="en-IN" dirty="0">
                <a:latin typeface="Calibri" panose="020F0502020204030204" pitchFamily="34" charset="0"/>
                <a:cs typeface="Calibri" panose="020F0502020204030204" pitchFamily="34" charset="0"/>
              </a:rPr>
            </a:br>
            <a:br>
              <a:rPr lang="en-IN" dirty="0"/>
            </a:br>
            <a:br>
              <a:rPr lang="en-IN" dirty="0"/>
            </a:br>
            <a:endParaRPr lang="en-IN" dirty="0"/>
          </a:p>
        </p:txBody>
      </p:sp>
      <p:sp>
        <p:nvSpPr>
          <p:cNvPr id="3" name="Text Placeholder 2">
            <a:extLst>
              <a:ext uri="{FF2B5EF4-FFF2-40B4-BE49-F238E27FC236}">
                <a16:creationId xmlns:a16="http://schemas.microsoft.com/office/drawing/2014/main" id="{6BE212B2-8193-5C93-514A-B197A9532CA6}"/>
              </a:ext>
            </a:extLst>
          </p:cNvPr>
          <p:cNvSpPr>
            <a:spLocks noGrp="1"/>
          </p:cNvSpPr>
          <p:nvPr>
            <p:ph type="body" idx="1"/>
          </p:nvPr>
        </p:nvSpPr>
        <p:spPr/>
        <p:txBody>
          <a:bodyPr/>
          <a:lstStyle/>
          <a:p>
            <a:endParaRPr lang="en-IN"/>
          </a:p>
        </p:txBody>
      </p:sp>
      <p:sp>
        <p:nvSpPr>
          <p:cNvPr id="4" name="TextBox 3">
            <a:extLst>
              <a:ext uri="{FF2B5EF4-FFF2-40B4-BE49-F238E27FC236}">
                <a16:creationId xmlns:a16="http://schemas.microsoft.com/office/drawing/2014/main" id="{BE775D98-DC66-A643-0F59-3DDF0987A7AE}"/>
              </a:ext>
            </a:extLst>
          </p:cNvPr>
          <p:cNvSpPr txBox="1"/>
          <p:nvPr/>
        </p:nvSpPr>
        <p:spPr>
          <a:xfrm>
            <a:off x="5865019" y="607800"/>
            <a:ext cx="2028825" cy="3754874"/>
          </a:xfrm>
          <a:prstGeom prst="rect">
            <a:avLst/>
          </a:prstGeom>
          <a:noFill/>
        </p:spPr>
        <p:txBody>
          <a:bodyPr wrap="square" rtlCol="0">
            <a:spAutoFit/>
          </a:bodyPr>
          <a:lstStyle/>
          <a:p>
            <a:r>
              <a:rPr lang="en-IN" u="sng" dirty="0">
                <a:latin typeface="Calibri" panose="020F0502020204030204" pitchFamily="34" charset="0"/>
                <a:cs typeface="Calibri" panose="020F0502020204030204" pitchFamily="34" charset="0"/>
              </a:rPr>
              <a:t>Fact tables</a:t>
            </a:r>
            <a:r>
              <a:rPr lang="en-IN" dirty="0">
                <a:latin typeface="Calibri" panose="020F0502020204030204" pitchFamily="34" charset="0"/>
                <a:cs typeface="Calibri" panose="020F0502020204030204" pitchFamily="34" charset="0"/>
              </a:rPr>
              <a:t>: Review2, Product_Orders4</a:t>
            </a:r>
            <a:r>
              <a:rPr lang="en-IN">
                <a:latin typeface="Calibri" panose="020F0502020204030204" pitchFamily="34" charset="0"/>
                <a:cs typeface="Calibri" panose="020F0502020204030204" pitchFamily="34" charset="0"/>
              </a:rPr>
              <a:t>, </a:t>
            </a:r>
          </a:p>
          <a:p>
            <a:r>
              <a:rPr lang="en-IN">
                <a:latin typeface="Calibri" panose="020F0502020204030204" pitchFamily="34" charset="0"/>
                <a:cs typeface="Calibri" panose="020F0502020204030204" pitchFamily="34" charset="0"/>
              </a:rPr>
              <a:t>Sales2</a:t>
            </a:r>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a:p>
            <a:r>
              <a:rPr lang="en-IN" u="sng" dirty="0">
                <a:latin typeface="Calibri" panose="020F0502020204030204" pitchFamily="34" charset="0"/>
                <a:cs typeface="Calibri" panose="020F0502020204030204" pitchFamily="34" charset="0"/>
              </a:rPr>
              <a:t>Dimensions</a:t>
            </a:r>
            <a:r>
              <a:rPr lang="en-IN" dirty="0">
                <a:latin typeface="Calibri" panose="020F0502020204030204" pitchFamily="34" charset="0"/>
                <a:cs typeface="Calibri" panose="020F0502020204030204" pitchFamily="34" charset="0"/>
              </a:rPr>
              <a:t>:</a:t>
            </a:r>
          </a:p>
          <a:p>
            <a:r>
              <a:rPr lang="en-IN" dirty="0">
                <a:latin typeface="Calibri" panose="020F0502020204030204" pitchFamily="34" charset="0"/>
                <a:cs typeface="Calibri" panose="020F0502020204030204" pitchFamily="34" charset="0"/>
              </a:rPr>
              <a:t>1. SCD1:</a:t>
            </a:r>
          </a:p>
          <a:p>
            <a:r>
              <a:rPr lang="en-IN" dirty="0" err="1">
                <a:latin typeface="Calibri" panose="020F0502020204030204" pitchFamily="34" charset="0"/>
                <a:cs typeface="Calibri" panose="020F0502020204030204" pitchFamily="34" charset="0"/>
              </a:rPr>
              <a:t>Seller_dim</a:t>
            </a:r>
            <a:r>
              <a:rPr lang="en-IN" dirty="0">
                <a:latin typeface="Calibri" panose="020F0502020204030204" pitchFamily="34" charset="0"/>
                <a:cs typeface="Calibri" panose="020F0502020204030204" pitchFamily="34" charset="0"/>
              </a:rPr>
              <a:t>, </a:t>
            </a:r>
          </a:p>
          <a:p>
            <a:r>
              <a:rPr lang="en-IN" dirty="0">
                <a:latin typeface="Calibri" panose="020F0502020204030204" pitchFamily="34" charset="0"/>
                <a:cs typeface="Calibri" panose="020F0502020204030204" pitchFamily="34" charset="0"/>
              </a:rPr>
              <a:t>Date, </a:t>
            </a:r>
          </a:p>
          <a:p>
            <a:r>
              <a:rPr lang="en-IN" dirty="0">
                <a:latin typeface="Calibri" panose="020F0502020204030204" pitchFamily="34" charset="0"/>
                <a:cs typeface="Calibri" panose="020F0502020204030204" pitchFamily="34" charset="0"/>
              </a:rPr>
              <a:t>Month, </a:t>
            </a:r>
          </a:p>
          <a:p>
            <a:r>
              <a:rPr lang="en-IN" dirty="0" err="1">
                <a:latin typeface="Calibri" panose="020F0502020204030204" pitchFamily="34" charset="0"/>
                <a:cs typeface="Calibri" panose="020F0502020204030204" pitchFamily="34" charset="0"/>
              </a:rPr>
              <a:t>Purchased_time_dim</a:t>
            </a:r>
            <a:r>
              <a:rPr lang="en-IN" dirty="0">
                <a:latin typeface="Calibri" panose="020F0502020204030204" pitchFamily="34" charset="0"/>
                <a:cs typeface="Calibri" panose="020F0502020204030204" pitchFamily="34" charset="0"/>
              </a:rPr>
              <a:t>,</a:t>
            </a:r>
          </a:p>
          <a:p>
            <a:r>
              <a:rPr lang="en-IN" dirty="0">
                <a:latin typeface="Calibri" panose="020F0502020204030204" pitchFamily="34" charset="0"/>
                <a:cs typeface="Calibri" panose="020F0502020204030204" pitchFamily="34" charset="0"/>
              </a:rPr>
              <a:t>Category</a:t>
            </a:r>
          </a:p>
          <a:p>
            <a:endParaRPr lang="en-IN" dirty="0">
              <a:latin typeface="Calibri" panose="020F0502020204030204" pitchFamily="34" charset="0"/>
              <a:cs typeface="Calibri" panose="020F0502020204030204" pitchFamily="34" charset="0"/>
            </a:endParaRPr>
          </a:p>
          <a:p>
            <a:r>
              <a:rPr lang="en-IN" dirty="0">
                <a:latin typeface="Calibri" panose="020F0502020204030204" pitchFamily="34" charset="0"/>
                <a:cs typeface="Calibri" panose="020F0502020204030204" pitchFamily="34" charset="0"/>
              </a:rPr>
              <a:t>2. SCD2:</a:t>
            </a:r>
          </a:p>
          <a:p>
            <a:r>
              <a:rPr lang="en-IN" dirty="0">
                <a:latin typeface="Calibri" panose="020F0502020204030204" pitchFamily="34" charset="0"/>
                <a:cs typeface="Calibri" panose="020F0502020204030204" pitchFamily="34" charset="0"/>
              </a:rPr>
              <a:t>Product_dim2</a:t>
            </a:r>
          </a:p>
          <a:p>
            <a:endParaRPr lang="en-IN" dirty="0">
              <a:latin typeface="Calibri" panose="020F0502020204030204" pitchFamily="34" charset="0"/>
              <a:cs typeface="Calibri" panose="020F0502020204030204" pitchFamily="34" charset="0"/>
            </a:endParaRPr>
          </a:p>
          <a:p>
            <a:r>
              <a:rPr lang="en-IN" dirty="0">
                <a:latin typeface="Calibri" panose="020F0502020204030204" pitchFamily="34" charset="0"/>
                <a:cs typeface="Calibri" panose="020F0502020204030204" pitchFamily="34" charset="0"/>
              </a:rPr>
              <a:t>3. SCD3:</a:t>
            </a:r>
          </a:p>
          <a:p>
            <a:r>
              <a:rPr lang="en-IN" dirty="0" err="1">
                <a:latin typeface="Calibri" panose="020F0502020204030204" pitchFamily="34" charset="0"/>
                <a:cs typeface="Calibri" panose="020F0502020204030204" pitchFamily="34" charset="0"/>
              </a:rPr>
              <a:t>Customer_dim</a:t>
            </a:r>
            <a:r>
              <a:rPr lang="en-IN" dirty="0">
                <a:latin typeface="Calibri" panose="020F0502020204030204" pitchFamily="34" charset="0"/>
                <a:cs typeface="Calibri" panose="020F0502020204030204" pitchFamily="34" charset="0"/>
              </a:rPr>
              <a:t> </a:t>
            </a:r>
          </a:p>
        </p:txBody>
      </p:sp>
      <p:pic>
        <p:nvPicPr>
          <p:cNvPr id="6" name="Picture 5" descr="A screenshot of a computer&#10;&#10;Description automatically generated with low confidence">
            <a:extLst>
              <a:ext uri="{FF2B5EF4-FFF2-40B4-BE49-F238E27FC236}">
                <a16:creationId xmlns:a16="http://schemas.microsoft.com/office/drawing/2014/main" id="{AD9E59F0-F201-4119-12BD-78135FB1C6CC}"/>
              </a:ext>
            </a:extLst>
          </p:cNvPr>
          <p:cNvPicPr>
            <a:picLocks noChangeAspect="1"/>
          </p:cNvPicPr>
          <p:nvPr/>
        </p:nvPicPr>
        <p:blipFill>
          <a:blip r:embed="rId2"/>
          <a:stretch>
            <a:fillRect/>
          </a:stretch>
        </p:blipFill>
        <p:spPr>
          <a:xfrm>
            <a:off x="636920" y="492919"/>
            <a:ext cx="4738830" cy="4443412"/>
          </a:xfrm>
          <a:prstGeom prst="rect">
            <a:avLst/>
          </a:prstGeom>
        </p:spPr>
      </p:pic>
    </p:spTree>
    <p:extLst>
      <p:ext uri="{BB962C8B-B14F-4D97-AF65-F5344CB8AC3E}">
        <p14:creationId xmlns:p14="http://schemas.microsoft.com/office/powerpoint/2010/main" val="3173645919"/>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1023</TotalTime>
  <Words>5446</Words>
  <Application>Microsoft Office PowerPoint</Application>
  <PresentationFormat>On-screen Show (16:9)</PresentationFormat>
  <Paragraphs>636</Paragraphs>
  <Slides>42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Roboto</vt:lpstr>
      <vt:lpstr>Times New Roman</vt:lpstr>
      <vt:lpstr>Arial</vt:lpstr>
      <vt:lpstr>Wingdings</vt:lpstr>
      <vt:lpstr>Calibri</vt:lpstr>
      <vt:lpstr>Geometric</vt:lpstr>
      <vt:lpstr>DATA WAREHOUSING</vt:lpstr>
      <vt:lpstr>Data Extraction and Dataset description</vt:lpstr>
      <vt:lpstr>Entity Relation Diagram           Loading the data into tables                                                   </vt:lpstr>
      <vt:lpstr>Adding Constraints Primary Key Constraints</vt:lpstr>
      <vt:lpstr>Normalizing the schema       </vt:lpstr>
      <vt:lpstr>Normalizing the schema</vt:lpstr>
      <vt:lpstr>Data Pre-processing and Transformation</vt:lpstr>
      <vt:lpstr>Data Exploration using OLTP queries</vt:lpstr>
      <vt:lpstr>Constellation Dimensional Schema   </vt:lpstr>
      <vt:lpstr>Transformation: Constellation Dimensional Schema Multiple dimension and fact tables  </vt:lpstr>
      <vt:lpstr>Dimension tables</vt:lpstr>
      <vt:lpstr>Time dimensions</vt:lpstr>
      <vt:lpstr>Fact tables</vt:lpstr>
      <vt:lpstr>Fact tables</vt:lpstr>
      <vt:lpstr>Fact tables  </vt:lpstr>
      <vt:lpstr>Fact tables</vt:lpstr>
      <vt:lpstr>Fact tables</vt:lpstr>
      <vt:lpstr>Fact tables</vt:lpstr>
      <vt:lpstr>Maintaining Slowly Changing Dimensions</vt:lpstr>
      <vt:lpstr>Maintaining SCD1: Seller</vt:lpstr>
      <vt:lpstr>Maintaining SCD1: Month</vt:lpstr>
      <vt:lpstr>Maintaining SCD1: Date</vt:lpstr>
      <vt:lpstr>Maintaining SCD1:Puchased time dimension</vt:lpstr>
      <vt:lpstr>Maintaining SCD1: Category dimension</vt:lpstr>
      <vt:lpstr>SCD3: Customer dimension</vt:lpstr>
      <vt:lpstr>Maintaining SCD3: Customer</vt:lpstr>
      <vt:lpstr>Maintaining SCD3</vt:lpstr>
      <vt:lpstr>Maintaining SCD3</vt:lpstr>
      <vt:lpstr>SCD2: Product dimension</vt:lpstr>
      <vt:lpstr>Maintaining SCD2:Product</vt:lpstr>
      <vt:lpstr>Maintaining SCD2</vt:lpstr>
      <vt:lpstr>Maintaining SCD2</vt:lpstr>
      <vt:lpstr>Indexes</vt:lpstr>
      <vt:lpstr>Business questions</vt:lpstr>
      <vt:lpstr>Business Questions</vt:lpstr>
      <vt:lpstr>PowerPoint Presentation</vt:lpstr>
      <vt:lpstr>Answering Business Questions: Tableau Analysis</vt:lpstr>
      <vt:lpstr>Answering Business Questions: Tableau Analysis</vt:lpstr>
      <vt:lpstr>Challenges faced</vt:lpstr>
      <vt:lpstr>What I learned</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Neural Networks</dc:title>
  <dc:creator>Heena Rijhwani</dc:creator>
  <cp:lastModifiedBy>Heena Rijhwani</cp:lastModifiedBy>
  <cp:revision>208</cp:revision>
  <dcterms:modified xsi:type="dcterms:W3CDTF">2023-01-02T17:30:30Z</dcterms:modified>
</cp:coreProperties>
</file>